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61" r:id="rId6"/>
    <p:sldId id="262" r:id="rId7"/>
    <p:sldId id="263" r:id="rId8"/>
    <p:sldId id="264" r:id="rId9"/>
    <p:sldId id="265" r:id="rId10"/>
    <p:sldId id="285" r:id="rId11"/>
    <p:sldId id="267" r:id="rId12"/>
    <p:sldId id="287" r:id="rId13"/>
    <p:sldId id="289" r:id="rId14"/>
    <p:sldId id="268" r:id="rId15"/>
    <p:sldId id="28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86" r:id="rId26"/>
    <p:sldId id="278" r:id="rId27"/>
    <p:sldId id="279" r:id="rId28"/>
    <p:sldId id="282" r:id="rId29"/>
    <p:sldId id="280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D4D6B-AF46-41F4-B5F6-46707B6702D1}" type="doc">
      <dgm:prSet loTypeId="urn:microsoft.com/office/officeart/2005/8/layout/matrix2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ADE98FE-1E45-4DCE-B527-F42F9292E982}">
      <dgm:prSet phldrT="[Text]"/>
      <dgm:spPr/>
      <dgm:t>
        <a:bodyPr/>
        <a:lstStyle/>
        <a:p>
          <a:r>
            <a:rPr lang="en-US" dirty="0" err="1"/>
            <a:t>Beinvloeder</a:t>
          </a:r>
          <a:endParaRPr lang="en-US" dirty="0"/>
        </a:p>
        <a:p>
          <a:r>
            <a:rPr lang="en-US" i="1" dirty="0" err="1"/>
            <a:t>Tevreden</a:t>
          </a:r>
          <a:r>
            <a:rPr lang="en-US" i="1" dirty="0"/>
            <a:t> </a:t>
          </a:r>
          <a:r>
            <a:rPr lang="en-US" i="1" dirty="0" err="1"/>
            <a:t>houden</a:t>
          </a:r>
          <a:endParaRPr lang="en-US" i="1" dirty="0"/>
        </a:p>
      </dgm:t>
    </dgm:pt>
    <dgm:pt modelId="{B4A788E5-C1C3-46D2-9EF4-99EF1E5A410F}" type="parTrans" cxnId="{A7ADCD7E-C0A8-47F6-B785-0DD4F6B77997}">
      <dgm:prSet/>
      <dgm:spPr/>
      <dgm:t>
        <a:bodyPr/>
        <a:lstStyle/>
        <a:p>
          <a:endParaRPr lang="en-US"/>
        </a:p>
      </dgm:t>
    </dgm:pt>
    <dgm:pt modelId="{6F607EB5-6FE0-44C4-B8A0-910B56AC1406}" type="sibTrans" cxnId="{A7ADCD7E-C0A8-47F6-B785-0DD4F6B77997}">
      <dgm:prSet/>
      <dgm:spPr/>
      <dgm:t>
        <a:bodyPr/>
        <a:lstStyle/>
        <a:p>
          <a:endParaRPr lang="en-US"/>
        </a:p>
      </dgm:t>
    </dgm:pt>
    <dgm:pt modelId="{BF9E871F-65DD-4C15-A19A-7FBC123F3624}">
      <dgm:prSet phldrT="[Text]"/>
      <dgm:spPr/>
      <dgm:t>
        <a:bodyPr/>
        <a:lstStyle/>
        <a:p>
          <a:r>
            <a:rPr lang="en-US" dirty="0" err="1"/>
            <a:t>Sleutelfiguur</a:t>
          </a:r>
          <a:endParaRPr lang="en-US" dirty="0"/>
        </a:p>
        <a:p>
          <a:r>
            <a:rPr lang="en-US" i="1" dirty="0" err="1"/>
            <a:t>Actief</a:t>
          </a:r>
          <a:r>
            <a:rPr lang="en-US" i="1" dirty="0"/>
            <a:t> </a:t>
          </a:r>
          <a:r>
            <a:rPr lang="en-US" i="1" dirty="0" err="1"/>
            <a:t>betrekken</a:t>
          </a:r>
          <a:endParaRPr lang="en-US" i="1" dirty="0"/>
        </a:p>
      </dgm:t>
    </dgm:pt>
    <dgm:pt modelId="{90AAD872-58EC-4D99-B485-86492F753222}" type="parTrans" cxnId="{D8CF1A14-10E4-4601-ACBD-C66FE42C6F64}">
      <dgm:prSet/>
      <dgm:spPr/>
      <dgm:t>
        <a:bodyPr/>
        <a:lstStyle/>
        <a:p>
          <a:endParaRPr lang="en-US"/>
        </a:p>
      </dgm:t>
    </dgm:pt>
    <dgm:pt modelId="{2044B6ED-4D9A-4E15-887D-8D9D4439B4C8}" type="sibTrans" cxnId="{D8CF1A14-10E4-4601-ACBD-C66FE42C6F64}">
      <dgm:prSet/>
      <dgm:spPr/>
      <dgm:t>
        <a:bodyPr/>
        <a:lstStyle/>
        <a:p>
          <a:endParaRPr lang="en-US"/>
        </a:p>
      </dgm:t>
    </dgm:pt>
    <dgm:pt modelId="{B806E0B9-000B-454A-87FC-4BE57A874D1E}">
      <dgm:prSet phldrT="[Text]"/>
      <dgm:spPr/>
      <dgm:t>
        <a:bodyPr/>
        <a:lstStyle/>
        <a:p>
          <a:r>
            <a:rPr lang="en-US" dirty="0" err="1"/>
            <a:t>Toeschouwer</a:t>
          </a:r>
          <a:endParaRPr lang="en-US" dirty="0"/>
        </a:p>
        <a:p>
          <a:r>
            <a:rPr lang="en-US" i="1" dirty="0" err="1"/>
            <a:t>Monitoren</a:t>
          </a:r>
          <a:endParaRPr lang="en-US" i="1" dirty="0"/>
        </a:p>
      </dgm:t>
    </dgm:pt>
    <dgm:pt modelId="{270C1E82-793D-47CC-AEBB-A1C46E6954F7}" type="parTrans" cxnId="{5C3F8CB4-5854-4E31-B191-CBB082CC9EC5}">
      <dgm:prSet/>
      <dgm:spPr/>
      <dgm:t>
        <a:bodyPr/>
        <a:lstStyle/>
        <a:p>
          <a:endParaRPr lang="en-US"/>
        </a:p>
      </dgm:t>
    </dgm:pt>
    <dgm:pt modelId="{B0EB65F2-BF7A-4E22-8699-E97D56DC1863}" type="sibTrans" cxnId="{5C3F8CB4-5854-4E31-B191-CBB082CC9EC5}">
      <dgm:prSet/>
      <dgm:spPr/>
      <dgm:t>
        <a:bodyPr/>
        <a:lstStyle/>
        <a:p>
          <a:endParaRPr lang="en-US"/>
        </a:p>
      </dgm:t>
    </dgm:pt>
    <dgm:pt modelId="{548DD5BB-5A33-49AF-9E5B-946BE5091E3F}">
      <dgm:prSet phldrT="[Text]"/>
      <dgm:spPr/>
      <dgm:t>
        <a:bodyPr/>
        <a:lstStyle/>
        <a:p>
          <a:r>
            <a:rPr lang="en-US" dirty="0" err="1"/>
            <a:t>Geinteresseerde</a:t>
          </a:r>
          <a:endParaRPr lang="en-US" dirty="0"/>
        </a:p>
        <a:p>
          <a:r>
            <a:rPr lang="en-US" i="1" dirty="0" err="1"/>
            <a:t>Informeren</a:t>
          </a:r>
          <a:endParaRPr lang="en-US" i="1" dirty="0"/>
        </a:p>
      </dgm:t>
    </dgm:pt>
    <dgm:pt modelId="{874EF69F-186B-4DEA-9073-76D4B8216EB3}" type="parTrans" cxnId="{9C33C25A-1C91-4108-874F-0F5243467A6D}">
      <dgm:prSet/>
      <dgm:spPr/>
      <dgm:t>
        <a:bodyPr/>
        <a:lstStyle/>
        <a:p>
          <a:endParaRPr lang="en-US"/>
        </a:p>
      </dgm:t>
    </dgm:pt>
    <dgm:pt modelId="{465F4382-7769-4791-AC13-A02AAE44F509}" type="sibTrans" cxnId="{9C33C25A-1C91-4108-874F-0F5243467A6D}">
      <dgm:prSet/>
      <dgm:spPr/>
      <dgm:t>
        <a:bodyPr/>
        <a:lstStyle/>
        <a:p>
          <a:endParaRPr lang="en-US"/>
        </a:p>
      </dgm:t>
    </dgm:pt>
    <dgm:pt modelId="{7F09A141-EBC7-4327-A37F-DE0902D19D46}" type="pres">
      <dgm:prSet presAssocID="{847D4D6B-AF46-41F4-B5F6-46707B6702D1}" presName="matrix" presStyleCnt="0">
        <dgm:presLayoutVars>
          <dgm:chMax val="1"/>
          <dgm:dir/>
          <dgm:resizeHandles val="exact"/>
        </dgm:presLayoutVars>
      </dgm:prSet>
      <dgm:spPr/>
    </dgm:pt>
    <dgm:pt modelId="{80830212-AAA2-4B95-82E8-7F9FA1690D52}" type="pres">
      <dgm:prSet presAssocID="{847D4D6B-AF46-41F4-B5F6-46707B6702D1}" presName="axisShape" presStyleLbl="bgShp" presStyleIdx="0" presStyleCnt="1" custLinFactNeighborX="-52111" custLinFactNeighborY="15936"/>
      <dgm:spPr>
        <a:noFill/>
      </dgm:spPr>
    </dgm:pt>
    <dgm:pt modelId="{9C8AB5A1-C8C9-4351-8A7D-E85E9B9135DF}" type="pres">
      <dgm:prSet presAssocID="{847D4D6B-AF46-41F4-B5F6-46707B6702D1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2847130-99A4-4094-88CC-B8AECA3074D1}" type="pres">
      <dgm:prSet presAssocID="{847D4D6B-AF46-41F4-B5F6-46707B6702D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F666045-399E-47EC-8887-E6DBBEF2B16C}" type="pres">
      <dgm:prSet presAssocID="{847D4D6B-AF46-41F4-B5F6-46707B6702D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BD3B3C5-90E9-4D5C-8AAF-7EA1F479D075}" type="pres">
      <dgm:prSet presAssocID="{847D4D6B-AF46-41F4-B5F6-46707B6702D1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A6CBE0F-3C71-4D3B-BC88-B04148B3CB57}" type="presOf" srcId="{0ADE98FE-1E45-4DCE-B527-F42F9292E982}" destId="{9C8AB5A1-C8C9-4351-8A7D-E85E9B9135DF}" srcOrd="0" destOrd="0" presId="urn:microsoft.com/office/officeart/2005/8/layout/matrix2"/>
    <dgm:cxn modelId="{D8CF1A14-10E4-4601-ACBD-C66FE42C6F64}" srcId="{847D4D6B-AF46-41F4-B5F6-46707B6702D1}" destId="{BF9E871F-65DD-4C15-A19A-7FBC123F3624}" srcOrd="1" destOrd="0" parTransId="{90AAD872-58EC-4D99-B485-86492F753222}" sibTransId="{2044B6ED-4D9A-4E15-887D-8D9D4439B4C8}"/>
    <dgm:cxn modelId="{58B1EE2A-2CCF-48D7-873D-D548222FBADF}" type="presOf" srcId="{847D4D6B-AF46-41F4-B5F6-46707B6702D1}" destId="{7F09A141-EBC7-4327-A37F-DE0902D19D46}" srcOrd="0" destOrd="0" presId="urn:microsoft.com/office/officeart/2005/8/layout/matrix2"/>
    <dgm:cxn modelId="{9C33C25A-1C91-4108-874F-0F5243467A6D}" srcId="{847D4D6B-AF46-41F4-B5F6-46707B6702D1}" destId="{548DD5BB-5A33-49AF-9E5B-946BE5091E3F}" srcOrd="3" destOrd="0" parTransId="{874EF69F-186B-4DEA-9073-76D4B8216EB3}" sibTransId="{465F4382-7769-4791-AC13-A02AAE44F509}"/>
    <dgm:cxn modelId="{A7ADCD7E-C0A8-47F6-B785-0DD4F6B77997}" srcId="{847D4D6B-AF46-41F4-B5F6-46707B6702D1}" destId="{0ADE98FE-1E45-4DCE-B527-F42F9292E982}" srcOrd="0" destOrd="0" parTransId="{B4A788E5-C1C3-46D2-9EF4-99EF1E5A410F}" sibTransId="{6F607EB5-6FE0-44C4-B8A0-910B56AC1406}"/>
    <dgm:cxn modelId="{3246B18F-2F77-42AD-BD51-C0C6A4CFC3AE}" type="presOf" srcId="{B806E0B9-000B-454A-87FC-4BE57A874D1E}" destId="{9F666045-399E-47EC-8887-E6DBBEF2B16C}" srcOrd="0" destOrd="0" presId="urn:microsoft.com/office/officeart/2005/8/layout/matrix2"/>
    <dgm:cxn modelId="{5C3F8CB4-5854-4E31-B191-CBB082CC9EC5}" srcId="{847D4D6B-AF46-41F4-B5F6-46707B6702D1}" destId="{B806E0B9-000B-454A-87FC-4BE57A874D1E}" srcOrd="2" destOrd="0" parTransId="{270C1E82-793D-47CC-AEBB-A1C46E6954F7}" sibTransId="{B0EB65F2-BF7A-4E22-8699-E97D56DC1863}"/>
    <dgm:cxn modelId="{39AC9DB8-CA9E-48F8-91E6-9026604FE60E}" type="presOf" srcId="{BF9E871F-65DD-4C15-A19A-7FBC123F3624}" destId="{72847130-99A4-4094-88CC-B8AECA3074D1}" srcOrd="0" destOrd="0" presId="urn:microsoft.com/office/officeart/2005/8/layout/matrix2"/>
    <dgm:cxn modelId="{7D4959F5-A9F0-430D-8DDD-04BD0FEB730F}" type="presOf" srcId="{548DD5BB-5A33-49AF-9E5B-946BE5091E3F}" destId="{3BD3B3C5-90E9-4D5C-8AAF-7EA1F479D075}" srcOrd="0" destOrd="0" presId="urn:microsoft.com/office/officeart/2005/8/layout/matrix2"/>
    <dgm:cxn modelId="{9BB0A6E4-FB32-46A6-ADCD-17A7CC5FCEC1}" type="presParOf" srcId="{7F09A141-EBC7-4327-A37F-DE0902D19D46}" destId="{80830212-AAA2-4B95-82E8-7F9FA1690D52}" srcOrd="0" destOrd="0" presId="urn:microsoft.com/office/officeart/2005/8/layout/matrix2"/>
    <dgm:cxn modelId="{21089123-D063-4886-B39E-A3F26BC8C361}" type="presParOf" srcId="{7F09A141-EBC7-4327-A37F-DE0902D19D46}" destId="{9C8AB5A1-C8C9-4351-8A7D-E85E9B9135DF}" srcOrd="1" destOrd="0" presId="urn:microsoft.com/office/officeart/2005/8/layout/matrix2"/>
    <dgm:cxn modelId="{A6568B1E-42FE-431B-A1DA-8A520004E69A}" type="presParOf" srcId="{7F09A141-EBC7-4327-A37F-DE0902D19D46}" destId="{72847130-99A4-4094-88CC-B8AECA3074D1}" srcOrd="2" destOrd="0" presId="urn:microsoft.com/office/officeart/2005/8/layout/matrix2"/>
    <dgm:cxn modelId="{C77FFA7A-09AC-43CA-A06A-13F62225108F}" type="presParOf" srcId="{7F09A141-EBC7-4327-A37F-DE0902D19D46}" destId="{9F666045-399E-47EC-8887-E6DBBEF2B16C}" srcOrd="3" destOrd="0" presId="urn:microsoft.com/office/officeart/2005/8/layout/matrix2"/>
    <dgm:cxn modelId="{2BC6047A-76E3-445B-90E9-C6F7B62D8731}" type="presParOf" srcId="{7F09A141-EBC7-4327-A37F-DE0902D19D46}" destId="{3BD3B3C5-90E9-4D5C-8AAF-7EA1F479D07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30212-AAA2-4B95-82E8-7F9FA1690D52}">
      <dsp:nvSpPr>
        <dsp:cNvPr id="0" name=""/>
        <dsp:cNvSpPr/>
      </dsp:nvSpPr>
      <dsp:spPr>
        <a:xfrm>
          <a:off x="0" y="0"/>
          <a:ext cx="3987391" cy="3987391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AB5A1-C8C9-4351-8A7D-E85E9B9135DF}">
      <dsp:nvSpPr>
        <dsp:cNvPr id="0" name=""/>
        <dsp:cNvSpPr/>
      </dsp:nvSpPr>
      <dsp:spPr>
        <a:xfrm>
          <a:off x="1883397" y="259180"/>
          <a:ext cx="1594956" cy="15949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Beinvloeder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 err="1"/>
            <a:t>Tevreden</a:t>
          </a:r>
          <a:r>
            <a:rPr lang="en-US" sz="1500" i="1" kern="1200" dirty="0"/>
            <a:t> </a:t>
          </a:r>
          <a:r>
            <a:rPr lang="en-US" sz="1500" i="1" kern="1200" dirty="0" err="1"/>
            <a:t>houden</a:t>
          </a:r>
          <a:endParaRPr lang="en-US" sz="1500" i="1" kern="1200" dirty="0"/>
        </a:p>
      </dsp:txBody>
      <dsp:txXfrm>
        <a:off x="1961256" y="337039"/>
        <a:ext cx="1439238" cy="1439238"/>
      </dsp:txXfrm>
    </dsp:sp>
    <dsp:sp modelId="{72847130-99A4-4094-88CC-B8AECA3074D1}">
      <dsp:nvSpPr>
        <dsp:cNvPr id="0" name=""/>
        <dsp:cNvSpPr/>
      </dsp:nvSpPr>
      <dsp:spPr>
        <a:xfrm>
          <a:off x="3757471" y="259180"/>
          <a:ext cx="1594956" cy="15949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Sleutelfiguur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 err="1"/>
            <a:t>Actief</a:t>
          </a:r>
          <a:r>
            <a:rPr lang="en-US" sz="1500" i="1" kern="1200" dirty="0"/>
            <a:t> </a:t>
          </a:r>
          <a:r>
            <a:rPr lang="en-US" sz="1500" i="1" kern="1200" dirty="0" err="1"/>
            <a:t>betrekken</a:t>
          </a:r>
          <a:endParaRPr lang="en-US" sz="1500" i="1" kern="1200" dirty="0"/>
        </a:p>
      </dsp:txBody>
      <dsp:txXfrm>
        <a:off x="3835330" y="337039"/>
        <a:ext cx="1439238" cy="1439238"/>
      </dsp:txXfrm>
    </dsp:sp>
    <dsp:sp modelId="{9F666045-399E-47EC-8887-E6DBBEF2B16C}">
      <dsp:nvSpPr>
        <dsp:cNvPr id="0" name=""/>
        <dsp:cNvSpPr/>
      </dsp:nvSpPr>
      <dsp:spPr>
        <a:xfrm>
          <a:off x="1883397" y="2133254"/>
          <a:ext cx="1594956" cy="15949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Toeschouwer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 err="1"/>
            <a:t>Monitoren</a:t>
          </a:r>
          <a:endParaRPr lang="en-US" sz="1500" i="1" kern="1200" dirty="0"/>
        </a:p>
      </dsp:txBody>
      <dsp:txXfrm>
        <a:off x="1961256" y="2211113"/>
        <a:ext cx="1439238" cy="1439238"/>
      </dsp:txXfrm>
    </dsp:sp>
    <dsp:sp modelId="{3BD3B3C5-90E9-4D5C-8AAF-7EA1F479D075}">
      <dsp:nvSpPr>
        <dsp:cNvPr id="0" name=""/>
        <dsp:cNvSpPr/>
      </dsp:nvSpPr>
      <dsp:spPr>
        <a:xfrm>
          <a:off x="3757471" y="2133254"/>
          <a:ext cx="1594956" cy="15949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Geinteresseerde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 err="1"/>
            <a:t>Informeren</a:t>
          </a:r>
          <a:endParaRPr lang="en-US" sz="1500" i="1" kern="1200" dirty="0"/>
        </a:p>
      </dsp:txBody>
      <dsp:txXfrm>
        <a:off x="3835330" y="2211113"/>
        <a:ext cx="1439238" cy="1439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F780-CD68-4370-AAF5-E7040DADB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C704D-B809-4E8C-8034-A46A93CE5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D93E4-D0A5-44B2-85E6-F75692D1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0FC04-C3D8-42A5-B2D2-CA0DB4E6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4DCEA-1A50-4D44-9148-E0959452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4CD3-D12A-4E98-9CC5-CF3E3020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1A3B8-C42F-4504-B1BC-E9BE32A81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653EC-0F8A-454F-99E4-052BC6ED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99A35-7304-4901-9A2B-1146D291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2AC34-A927-4EFC-8158-2E63B98F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0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B3C5D3-E991-4DE4-9D74-1A021BC5D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CE4F0-D569-4403-8304-D47CFA1BE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400C5-C461-49E5-95E0-A8F26369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165AC-D160-4E5D-A9EF-621A4BDA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C4921-73FB-40AC-B05B-3DAC3264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88C7-40C0-4BDC-B9B9-B6659A0F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79003-884D-4A53-86F0-6278DFAD4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9F0C9-FE1C-4FED-BDAB-F72035F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2EB13-873A-4009-8399-7BD5B0303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4C302-826E-4EEB-B4F3-A7A38485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1547419"/>
            <a:ext cx="12192000" cy="5310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360"/>
            <a:ext cx="16879384" cy="2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1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55A1-12D0-4C76-8167-D575CC7A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1DFA6-14BF-4C86-AC68-6E5A66033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A6E9-70FD-4E36-9CB0-0F8CEFB5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31B5-F2D1-44EF-AA19-DCEA76EC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9C30A-EB0E-4C0B-AC42-E530092D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0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8022-9310-48DA-9587-36E46428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217-08B0-4658-A65E-226EAE713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ED958-9207-4BD0-A45A-3438EA03A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BCD7B-4AAC-4E27-9800-D57FF989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C7290-623A-4FD6-A829-7E9F89FB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AE0CC-0324-4D2A-AD33-5B34BEA0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6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6204-B32B-4B51-9DBD-38601F98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B4A3A-6E89-49A4-8521-B4D99A898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5883B-A661-4D5D-86EE-A3EA86E4C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D135-0ECC-412A-B80B-2B6A861FE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08580-3744-4988-9C8B-616C33F13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C7E5E-A203-48A9-BC3A-98112268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F4BAC-501D-4052-AE8E-9BD56AF5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6BA65F-5A49-4FA4-AC85-1BE2B4C6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149E-CAF6-4114-A8FA-0F239759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BA16B-FC17-450C-9F22-8264E1B1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85DC8-1AE9-42D0-9746-48EEF83A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64625-3147-459C-957A-30B56F0C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8115C-E1D6-4522-8F4B-67A54506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F4193-13F0-43B1-BD46-5F830ACB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81402-46C3-4D64-96FA-909F65FF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BA6B-97C9-4B58-9E8A-F9AA7499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AEAD-1F16-41A7-8F73-4494A721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1CB58-55D5-42AE-8F04-4DC878D4A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B2BA5-A91C-4E6A-A5D6-86EE01B9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FF340-66CE-4EFE-8E23-960D90D2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72F96-7B51-4AA4-8295-DFAAA67F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4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FA0D-DC90-4D9B-A2EB-723F1999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C6121-C4BB-475B-8AB6-2300889CE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7E728-190F-42CE-85F1-72547DA1D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545B1-2FE2-4E40-A703-4B416EAA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7E86B-1C1B-4C57-90CE-5E89F42C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28A2B-F41A-4E19-85C2-33217E46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9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FCFAD-E60C-4AA2-BE59-F21CE789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6095D-5F86-475D-A90E-BD4152F4E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0771A-67BD-43EC-8A2E-4E9681E70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60F3-FD89-4348-8079-F4D300656C4D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A04AD-0674-420D-8E7C-FA2774B8D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A576-2E08-4F4C-AAA6-C08495D63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419DD-B82D-47E6-80F6-65814051D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5HkNnN5iQI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r="1" b="23888"/>
          <a:stretch/>
        </p:blipFill>
        <p:spPr>
          <a:xfrm>
            <a:off x="-31898" y="-101600"/>
            <a:ext cx="12223898" cy="69596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E69DF0-2970-42B0-B548-03D87E5ED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2319" y="4629462"/>
            <a:ext cx="3937893" cy="1655762"/>
          </a:xfrm>
        </p:spPr>
        <p:txBody>
          <a:bodyPr/>
          <a:lstStyle/>
          <a:p>
            <a:pPr algn="l"/>
            <a:r>
              <a:rPr lang="en-US" dirty="0"/>
              <a:t>Team </a:t>
            </a:r>
            <a:r>
              <a:rPr lang="en-US" dirty="0" err="1"/>
              <a:t>reflectie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dataprojecten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82" y="2456121"/>
            <a:ext cx="7787640" cy="22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0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Reflectie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A6A57AF-ED97-6B44-8DF7-13D2A9118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269800-6196-A844-BAD8-59FE840C365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endParaRPr lang="nl-NL"/>
          </a:p>
          <a:p>
            <a:r>
              <a:rPr lang="nl-NL"/>
              <a:t>Ging de opdracht goed?</a:t>
            </a:r>
          </a:p>
          <a:p>
            <a:r>
              <a:rPr lang="nl-NL"/>
              <a:t>Wat zou beter kunnen?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/>
          </a:p>
          <a:p>
            <a:pPr marL="0" indent="0">
              <a:buFont typeface="Arial" panose="020B0604020202020204" pitchFamily="34" charset="0"/>
              <a:buNone/>
            </a:pPr>
            <a:r>
              <a:rPr lang="nl-NL"/>
              <a:t>De schrijver legt de belangrijkste inzichten en gemaakte afspraken vast. 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3288-6603-45F5-AB80-DC0B4496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21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Stap</a:t>
            </a:r>
            <a:r>
              <a:rPr lang="en-US" dirty="0">
                <a:solidFill>
                  <a:srgbClr val="7030A0"/>
                </a:solidFill>
              </a:rPr>
              <a:t> 2: </a:t>
            </a:r>
            <a:r>
              <a:rPr lang="en-US" b="1" dirty="0">
                <a:solidFill>
                  <a:srgbClr val="7030A0"/>
                </a:solidFill>
              </a:rPr>
              <a:t>De </a:t>
            </a:r>
            <a:r>
              <a:rPr lang="en-US" b="1" dirty="0" err="1">
                <a:solidFill>
                  <a:srgbClr val="7030A0"/>
                </a:solidFill>
              </a:rPr>
              <a:t>vissengraat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700E-11D6-4C23-BCAA-BEF9D82B6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61" y="2224409"/>
            <a:ext cx="11499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i="1" dirty="0"/>
              <a:t>Duur: 15 minuten probleemanalyse, 5 minuten reflectie.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nl-NL" sz="2400" i="1" dirty="0"/>
              <a:t>Doel van de opdracht: De kern van het probleem inzichtelijk maken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nl-NL" sz="2400" dirty="0"/>
              <a:t>Een vissengraat probleemanalyse helpt inzichtelijk te maken wat het kernprobleem is van jullie dataproject. Een voorbeeld van zo’n vissengraat zie je op de volgende slide.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3" y="365125"/>
            <a:ext cx="2276861" cy="18592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84" y="-17383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3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3288-6603-45F5-AB80-DC0B4496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21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Stap</a:t>
            </a:r>
            <a:r>
              <a:rPr lang="en-US" dirty="0">
                <a:solidFill>
                  <a:srgbClr val="7030A0"/>
                </a:solidFill>
              </a:rPr>
              <a:t> 2: </a:t>
            </a:r>
            <a:r>
              <a:rPr lang="en-US" b="1" dirty="0">
                <a:solidFill>
                  <a:srgbClr val="7030A0"/>
                </a:solidFill>
              </a:rPr>
              <a:t>De </a:t>
            </a:r>
            <a:r>
              <a:rPr lang="en-US" b="1" dirty="0" err="1">
                <a:solidFill>
                  <a:srgbClr val="7030A0"/>
                </a:solidFill>
              </a:rPr>
              <a:t>vissengraat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700E-11D6-4C23-BCAA-BEF9D82B6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Voer de vissengraat probleemanalyse uit (zie volgende slide) Dit werkt als volgt: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nl-NL" dirty="0"/>
              <a:t>Beslis gezamenlijk wat het kernprobleem van jullie dataproject. </a:t>
            </a:r>
          </a:p>
          <a:p>
            <a:pPr lvl="0"/>
            <a:r>
              <a:rPr lang="nl-NL" dirty="0"/>
              <a:t>Brainstorm over alle mogelijke oorzaken van dit probleem aan de hand van de vraag "Waarom gebeurt dit?" </a:t>
            </a:r>
          </a:p>
          <a:p>
            <a:pPr lvl="0"/>
            <a:r>
              <a:rPr lang="nl-NL" dirty="0"/>
              <a:t>Vraag per oorzaak opnieuw: "Waarom gebeurt dit?” net zolang tot jullie nergens meer nieuwe oorzaken kunnen bedenken.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3" y="365125"/>
            <a:ext cx="2276861" cy="18592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84" y="-17383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5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BBB64-1CA1-9544-946A-79D12572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Stap</a:t>
            </a:r>
            <a:r>
              <a:rPr lang="en-US" dirty="0">
                <a:solidFill>
                  <a:srgbClr val="7030A0"/>
                </a:solidFill>
              </a:rPr>
              <a:t> 2: </a:t>
            </a:r>
            <a:r>
              <a:rPr lang="en-US" b="1" dirty="0">
                <a:solidFill>
                  <a:srgbClr val="7030A0"/>
                </a:solidFill>
              </a:rPr>
              <a:t>De </a:t>
            </a:r>
            <a:r>
              <a:rPr lang="en-US" b="1" dirty="0" err="1">
                <a:solidFill>
                  <a:srgbClr val="7030A0"/>
                </a:solidFill>
              </a:rPr>
              <a:t>vissengraat</a:t>
            </a:r>
            <a:r>
              <a:rPr lang="en-US" b="1" dirty="0">
                <a:solidFill>
                  <a:srgbClr val="7030A0"/>
                </a:solidFill>
              </a:rPr>
              <a:t>: </a:t>
            </a:r>
            <a:r>
              <a:rPr lang="en-US" b="1" dirty="0" err="1">
                <a:solidFill>
                  <a:srgbClr val="7030A0"/>
                </a:solidFill>
              </a:rPr>
              <a:t>voorbeeld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EB37A4E-999D-7E4F-98CC-195DBEAA9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150" y="2318544"/>
            <a:ext cx="77597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2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9A95-1719-4281-BFF9-A9C4E38F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Format </a:t>
            </a:r>
            <a:r>
              <a:rPr lang="en-US" dirty="0" err="1">
                <a:solidFill>
                  <a:srgbClr val="7030A0"/>
                </a:solidFill>
              </a:rPr>
              <a:t>probleemanalyse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150A40-815A-4A78-9322-60A39603804D}"/>
              </a:ext>
            </a:extLst>
          </p:cNvPr>
          <p:cNvGrpSpPr/>
          <p:nvPr/>
        </p:nvGrpSpPr>
        <p:grpSpPr>
          <a:xfrm>
            <a:off x="1111918" y="1325619"/>
            <a:ext cx="9115718" cy="5201444"/>
            <a:chOff x="202018" y="-374288"/>
            <a:chExt cx="10983433" cy="700066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13247DF-11E4-4504-B0D4-379D458C33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51384" y="3510412"/>
              <a:ext cx="80882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 Box 2">
              <a:extLst>
                <a:ext uri="{FF2B5EF4-FFF2-40B4-BE49-F238E27FC236}">
                  <a16:creationId xmlns:a16="http://schemas.microsoft.com/office/drawing/2014/main" id="{BC866D29-81C6-47F0-8C14-A219E691D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4801" y="2770841"/>
              <a:ext cx="1604611" cy="1460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effectLst/>
                  <a:latin typeface="Univers LT Std 55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 b="1">
                <a:effectLst/>
                <a:latin typeface="Univers LT Std 55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7380696-7452-4A8E-A078-8B6AAF2ED6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235619" y="1106656"/>
              <a:ext cx="645849" cy="2406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91036EB-D284-49B1-BD5F-D712EC4D91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561590" y="1097645"/>
              <a:ext cx="752251" cy="2415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5895111-95AA-45E0-8D75-3DCBF2842E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693063" y="1097645"/>
              <a:ext cx="748818" cy="2415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 Box 6">
              <a:extLst>
                <a:ext uri="{FF2B5EF4-FFF2-40B4-BE49-F238E27FC236}">
                  <a16:creationId xmlns:a16="http://schemas.microsoft.com/office/drawing/2014/main" id="{7ED8F325-3797-4D66-96D5-CF4FFC256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1915" y="545520"/>
              <a:ext cx="1069741" cy="561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7">
              <a:extLst>
                <a:ext uri="{FF2B5EF4-FFF2-40B4-BE49-F238E27FC236}">
                  <a16:creationId xmlns:a16="http://schemas.microsoft.com/office/drawing/2014/main" id="{7AF343E7-6DBE-487F-BDA8-84D8CE290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6632" y="536508"/>
              <a:ext cx="1283689" cy="561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effectLst/>
                  <a:latin typeface="Univers LT Std 55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8">
              <a:extLst>
                <a:ext uri="{FF2B5EF4-FFF2-40B4-BE49-F238E27FC236}">
                  <a16:creationId xmlns:a16="http://schemas.microsoft.com/office/drawing/2014/main" id="{A795F9EB-861A-472E-B587-42A42B928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168" y="545520"/>
              <a:ext cx="1177001" cy="561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Text Box 9">
              <a:extLst>
                <a:ext uri="{FF2B5EF4-FFF2-40B4-BE49-F238E27FC236}">
                  <a16:creationId xmlns:a16="http://schemas.microsoft.com/office/drawing/2014/main" id="{786BF50A-4EC2-443A-A11B-FB51F7F1A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686" y="5973994"/>
              <a:ext cx="1069741" cy="561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Text Box 10">
              <a:extLst>
                <a:ext uri="{FF2B5EF4-FFF2-40B4-BE49-F238E27FC236}">
                  <a16:creationId xmlns:a16="http://schemas.microsoft.com/office/drawing/2014/main" id="{6CC4B9A3-0B3C-4BCF-BC59-227B8D5FF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776" y="6062561"/>
              <a:ext cx="1069741" cy="561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nivers LT Std 55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Text Box 11">
              <a:extLst>
                <a:ext uri="{FF2B5EF4-FFF2-40B4-BE49-F238E27FC236}">
                  <a16:creationId xmlns:a16="http://schemas.microsoft.com/office/drawing/2014/main" id="{D46D3CD9-06C0-4C31-A932-D3F43D804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9821" y="6064637"/>
              <a:ext cx="1069741" cy="561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64796C-99C9-4EF4-8339-506F2C331C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67679" y="3509812"/>
              <a:ext cx="1117793" cy="2469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5FDA15-BACF-4349-AE6D-C9F87FE4E2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367664" y="3509812"/>
              <a:ext cx="946177" cy="2550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9437914-6440-4D82-9A92-7CFE597FAF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641578" y="3509812"/>
              <a:ext cx="800303" cy="2550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34CB1DE-A373-4B05-A13D-318D2A2E05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47001" y="1685817"/>
              <a:ext cx="11664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2540DB9-FB68-40D6-88B5-DC9D5F16D7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47001" y="2347285"/>
              <a:ext cx="13523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A964064-82C1-4EF1-B400-FD45F93141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20686" y="2969702"/>
              <a:ext cx="15462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B46E779-A12E-4EE4-ADD8-DDB055872A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92422" y="1473138"/>
              <a:ext cx="1177859" cy="90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2E3C085-8BD3-4D4E-9DB0-EED133B5DA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90705" y="1831808"/>
              <a:ext cx="13162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655712B-424B-4269-92C1-AC05B23A82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99396" y="2220519"/>
              <a:ext cx="13117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FD2C68E-5F4D-49A9-A575-5846A76A5D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95391" y="2617640"/>
              <a:ext cx="141240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F75A045-B8FB-4645-B922-F26EFAA37E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93794" y="1443699"/>
              <a:ext cx="9845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45DD25E-2175-473D-A1AD-C088A80EF5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37051" y="1835413"/>
              <a:ext cx="12264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8769537-A511-4D14-9EFC-342775D1AD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37623" y="2674114"/>
              <a:ext cx="148219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E05B0F1F-3F16-45A6-9180-946BEBDF48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8745" y="5076068"/>
              <a:ext cx="13048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EB1A6A9-C3EF-4829-BC2A-5891190743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46911" y="5587339"/>
              <a:ext cx="1525667" cy="11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F0E56B6-38A7-46C0-9861-2D9AAE4D36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125063" y="5982057"/>
              <a:ext cx="1547406" cy="11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A091EFB-14C4-4304-8C41-4CC4FB0F97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42981" y="4114205"/>
              <a:ext cx="13117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82A64B8-3DBF-4A6A-8230-428DF5166F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19771" y="4567801"/>
              <a:ext cx="14976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2A55545-1DF9-4922-ABD7-45B7E936B2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91506" y="2221120"/>
              <a:ext cx="12264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17608BE-5785-41D8-9969-C4E2E4C43C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5229" y="3942980"/>
              <a:ext cx="13117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8113FD0-512F-41A4-8F3E-B0D8A16019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93009" y="4486694"/>
              <a:ext cx="14976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3A22362-4520-441C-8126-43E33CFFD7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2174" y="5009380"/>
              <a:ext cx="14976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0DDC90E0-00E6-4BD7-A050-025BD69A2E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6095" y="2978113"/>
              <a:ext cx="141240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63F2928-E89B-4215-8914-C076D7AF3B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3663" y="3365622"/>
              <a:ext cx="141240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65C0E54-72F6-4A26-8008-28642E5C49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46995" y="3295931"/>
              <a:ext cx="148219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94FF9196-F894-496C-9AC0-BCC34B6983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82134" y="4567801"/>
              <a:ext cx="1547406" cy="11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88770839-8CA4-4F20-928A-F56B643456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95973" y="4171280"/>
              <a:ext cx="1547406" cy="11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C386896E-998E-4AEE-AB14-2CAD7F0553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790362" y="3837842"/>
              <a:ext cx="1547406" cy="11415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21F5C2A-BC56-44F7-AE23-34DFBE0CBC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48264" y="5444352"/>
              <a:ext cx="12339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236E2F4-A45D-4F75-865B-19111D897B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65535" y="5038819"/>
              <a:ext cx="12339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51F8033B-82A1-4A0C-8E39-B9EFFD1592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776632" y="3837842"/>
              <a:ext cx="1547406" cy="11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161">
              <a:extLst>
                <a:ext uri="{FF2B5EF4-FFF2-40B4-BE49-F238E27FC236}">
                  <a16:creationId xmlns:a16="http://schemas.microsoft.com/office/drawing/2014/main" id="{42EAA952-FC47-4171-86F9-E85379666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18" y="-374288"/>
              <a:ext cx="10983433" cy="432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32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Reflectie</a:t>
            </a:r>
            <a:r>
              <a:rPr lang="nl-NL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950903-1A0C-DF4E-A031-D9474C282F5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endParaRPr lang="nl-NL"/>
          </a:p>
          <a:p>
            <a:r>
              <a:rPr lang="nl-NL"/>
              <a:t>Ging de opdracht goed?</a:t>
            </a:r>
          </a:p>
          <a:p>
            <a:r>
              <a:rPr lang="nl-NL"/>
              <a:t>Wat zou beter kunnen?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/>
          </a:p>
          <a:p>
            <a:pPr marL="0" indent="0">
              <a:buFont typeface="Arial" panose="020B0604020202020204" pitchFamily="34" charset="0"/>
              <a:buNone/>
            </a:pPr>
            <a:r>
              <a:rPr lang="nl-NL"/>
              <a:t>De schrijver legt de belangrijkste inzichten en gemaakte afspraken vast. 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53457DD-148A-8345-830C-E0CDC0409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41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3C5D-97DE-47F0-99E6-6F1C64F7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3399"/>
                </a:solidFill>
              </a:rPr>
              <a:t>Stap</a:t>
            </a:r>
            <a:r>
              <a:rPr lang="en-US" dirty="0">
                <a:solidFill>
                  <a:srgbClr val="FF3399"/>
                </a:solidFill>
              </a:rPr>
              <a:t> 3: </a:t>
            </a:r>
            <a:r>
              <a:rPr lang="en-US" b="1" dirty="0" err="1">
                <a:solidFill>
                  <a:srgbClr val="FF3399"/>
                </a:solidFill>
              </a:rPr>
              <a:t>Vingers</a:t>
            </a:r>
            <a:r>
              <a:rPr lang="en-US" b="1" dirty="0">
                <a:solidFill>
                  <a:srgbClr val="FF3399"/>
                </a:solidFill>
              </a:rPr>
              <a:t> in de pap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A278A-5A2F-4B64-8B6D-64194A76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7041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i="1" dirty="0"/>
              <a:t>Duur: 15 minuten stakeholder analyse, 5 minuten reflectie.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i="1" dirty="0"/>
              <a:t>Doel van de opdracht: De stakeholders en hun rol in het project inzichtelijk maken.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Voer een stakeholderanalyse uit. Doe dit als volgt:</a:t>
            </a:r>
            <a:endParaRPr lang="en-US" dirty="0"/>
          </a:p>
          <a:p>
            <a:pPr lvl="0"/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lijst</a:t>
            </a:r>
            <a:r>
              <a:rPr lang="en-US" dirty="0"/>
              <a:t> met </a:t>
            </a:r>
            <a:r>
              <a:rPr lang="en-US" dirty="0" err="1"/>
              <a:t>alle</a:t>
            </a:r>
            <a:r>
              <a:rPr lang="en-US" dirty="0"/>
              <a:t> stakeholders van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dataproject</a:t>
            </a:r>
            <a:r>
              <a:rPr lang="en-US" dirty="0"/>
              <a:t>.</a:t>
            </a:r>
          </a:p>
          <a:p>
            <a:pPr lvl="0"/>
            <a:r>
              <a:rPr lang="nl-NL" dirty="0"/>
              <a:t>Neem het format van de ‘stakeholder matrix’ van de volgende slide over. Categoriseer de geïdentificeerde stakeholders aan de hand van hun invloed in de vier kwadranten: </a:t>
            </a:r>
          </a:p>
          <a:p>
            <a:pPr lvl="1"/>
            <a:r>
              <a:rPr lang="nl-NL" dirty="0"/>
              <a:t>Groot belang, veel invloed (rechtsboven): Sleutelfiguren. </a:t>
            </a:r>
          </a:p>
          <a:p>
            <a:pPr lvl="1"/>
            <a:r>
              <a:rPr lang="nl-NL" dirty="0"/>
              <a:t>Klein belang, veel invloed (linksboven): </a:t>
            </a:r>
            <a:r>
              <a:rPr lang="nl-NL" dirty="0" err="1"/>
              <a:t>Beïnvloeder</a:t>
            </a:r>
            <a:r>
              <a:rPr lang="nl-NL" dirty="0"/>
              <a:t>. </a:t>
            </a:r>
          </a:p>
          <a:p>
            <a:pPr lvl="1"/>
            <a:r>
              <a:rPr lang="nl-NL" dirty="0"/>
              <a:t>Groot belang, weinig invloed (rechtsonder): Geïnteresseerde. </a:t>
            </a:r>
          </a:p>
          <a:p>
            <a:pPr lvl="1"/>
            <a:r>
              <a:rPr lang="nl-NL" dirty="0"/>
              <a:t>Klein belang, weinig invloed (linksonder): Toeschouwer.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69" y="365125"/>
            <a:ext cx="1906710" cy="18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A4F8-D207-4D9D-BE38-3728B118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99"/>
                </a:solidFill>
              </a:rPr>
              <a:t>Format </a:t>
            </a:r>
            <a:r>
              <a:rPr lang="en-US" dirty="0" err="1">
                <a:solidFill>
                  <a:srgbClr val="FF3399"/>
                </a:solidFill>
              </a:rPr>
              <a:t>stakeholderanalyse</a:t>
            </a:r>
            <a:endParaRPr lang="en-US" dirty="0">
              <a:solidFill>
                <a:srgbClr val="FF3399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8A919E-5F7E-4D53-89AC-C2B123A4EE63}"/>
              </a:ext>
            </a:extLst>
          </p:cNvPr>
          <p:cNvGrpSpPr/>
          <p:nvPr/>
        </p:nvGrpSpPr>
        <p:grpSpPr>
          <a:xfrm>
            <a:off x="1799795" y="1813197"/>
            <a:ext cx="7235825" cy="4844074"/>
            <a:chOff x="2032000" y="719667"/>
            <a:chExt cx="8128000" cy="6582857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79E712A6-2872-43D2-A0E5-5E2D732813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9491321"/>
                </p:ext>
              </p:extLst>
            </p:nvPr>
          </p:nvGraphicFramePr>
          <p:xfrm>
            <a:off x="2032000" y="7196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4042DC-6F9C-4117-8A67-57D8F1915BE0}"/>
                </a:ext>
              </a:extLst>
            </p:cNvPr>
            <p:cNvSpPr txBox="1"/>
            <p:nvPr/>
          </p:nvSpPr>
          <p:spPr>
            <a:xfrm>
              <a:off x="4965726" y="6855712"/>
              <a:ext cx="2710564" cy="446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Invloed</a:t>
              </a:r>
              <a:r>
                <a:rPr lang="en-US" dirty="0"/>
                <a:t> van stakeholder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7A986D-1571-4CC5-A62D-2C7CC24E098D}"/>
                </a:ext>
              </a:extLst>
            </p:cNvPr>
            <p:cNvSpPr txBox="1"/>
            <p:nvPr/>
          </p:nvSpPr>
          <p:spPr>
            <a:xfrm rot="16200000">
              <a:off x="2654331" y="1136609"/>
              <a:ext cx="989782" cy="30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EAEA5E-696B-4EFD-87E0-736ED68D7478}"/>
                </a:ext>
              </a:extLst>
            </p:cNvPr>
            <p:cNvSpPr txBox="1"/>
            <p:nvPr/>
          </p:nvSpPr>
          <p:spPr>
            <a:xfrm>
              <a:off x="7699028" y="6353808"/>
              <a:ext cx="928839" cy="501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Hoog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B2EBDD-AA55-4582-8CF3-D5B0C1BDCEEA}"/>
                </a:ext>
              </a:extLst>
            </p:cNvPr>
            <p:cNvSpPr txBox="1"/>
            <p:nvPr/>
          </p:nvSpPr>
          <p:spPr>
            <a:xfrm rot="16200000">
              <a:off x="2684995" y="5814701"/>
              <a:ext cx="989782" cy="30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Klein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476351-D33F-431D-BA88-2925153266CA}"/>
                </a:ext>
              </a:extLst>
            </p:cNvPr>
            <p:cNvSpPr txBox="1"/>
            <p:nvPr/>
          </p:nvSpPr>
          <p:spPr>
            <a:xfrm>
              <a:off x="3993259" y="6356122"/>
              <a:ext cx="818147" cy="501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Laag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23283B-92B7-416D-8E7F-18773F1D2DF8}"/>
                </a:ext>
              </a:extLst>
            </p:cNvPr>
            <p:cNvSpPr txBox="1"/>
            <p:nvPr/>
          </p:nvSpPr>
          <p:spPr>
            <a:xfrm rot="16200000">
              <a:off x="661352" y="3170405"/>
              <a:ext cx="3967123" cy="305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Belang</a:t>
              </a:r>
              <a:r>
                <a:rPr lang="en-US" dirty="0"/>
                <a:t> </a:t>
              </a:r>
              <a:r>
                <a:rPr lang="en-US" dirty="0" err="1"/>
                <a:t>voor</a:t>
              </a:r>
              <a:r>
                <a:rPr lang="en-US" dirty="0"/>
                <a:t> stakeholder</a:t>
              </a:r>
            </a:p>
          </p:txBody>
        </p:sp>
      </p:grp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F1F856FA-35F2-9F4E-8E6F-5B5B3F1C9789}"/>
              </a:ext>
            </a:extLst>
          </p:cNvPr>
          <p:cNvCxnSpPr>
            <a:cxnSpLocks/>
          </p:cNvCxnSpPr>
          <p:nvPr/>
        </p:nvCxnSpPr>
        <p:spPr>
          <a:xfrm>
            <a:off x="3347634" y="2009262"/>
            <a:ext cx="0" cy="3785648"/>
          </a:xfrm>
          <a:prstGeom prst="straightConnector1">
            <a:avLst/>
          </a:prstGeom>
          <a:ln w="76200">
            <a:solidFill>
              <a:srgbClr val="FF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1AB0B65D-CA0A-ED43-BE04-44A367C1AED7}"/>
              </a:ext>
            </a:extLst>
          </p:cNvPr>
          <p:cNvCxnSpPr>
            <a:cxnSpLocks/>
          </p:cNvCxnSpPr>
          <p:nvPr/>
        </p:nvCxnSpPr>
        <p:spPr>
          <a:xfrm flipH="1">
            <a:off x="3564374" y="5794910"/>
            <a:ext cx="4107288" cy="0"/>
          </a:xfrm>
          <a:prstGeom prst="straightConnector1">
            <a:avLst/>
          </a:prstGeom>
          <a:ln w="76200">
            <a:solidFill>
              <a:srgbClr val="FF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08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B6B0-A5E0-425C-93F6-2E42CD83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3399"/>
                </a:solidFill>
              </a:rPr>
              <a:t>Reflectie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AD14-834A-40AF-BE85-A124DF0B2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Ging de opdracht goed?</a:t>
            </a:r>
          </a:p>
          <a:p>
            <a:r>
              <a:rPr lang="nl-NL" dirty="0"/>
              <a:t>Wat zou beter kunnen?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schrijver legt de belangrijkste inzichten en gemaakte afspraken vast.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34" y="-1887279"/>
            <a:ext cx="9144000" cy="6858000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202B02-93BF-B940-8878-BE290CD2D4F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04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1C78-F5E4-463B-A4DA-52B0E5D2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Stap</a:t>
            </a:r>
            <a:r>
              <a:rPr lang="en-US" dirty="0">
                <a:solidFill>
                  <a:srgbClr val="0070C0"/>
                </a:solidFill>
              </a:rPr>
              <a:t> 4: </a:t>
            </a:r>
            <a:r>
              <a:rPr lang="en-US" b="1" dirty="0">
                <a:solidFill>
                  <a:srgbClr val="0070C0"/>
                </a:solidFill>
              </a:rPr>
              <a:t>De lift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2ADEF-0216-4C81-A165-7782AECE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i="1" dirty="0"/>
              <a:t>Duur: 5 minuten pitch voorbereiding, 10 minuten pitch </a:t>
            </a:r>
            <a:br>
              <a:rPr lang="nl-NL" i="1" dirty="0"/>
            </a:br>
            <a:r>
              <a:rPr lang="nl-NL" i="1" dirty="0"/>
              <a:t>uitvoering, 5 minuten reflectie. 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Doel van de opdracht: De belangrijke onderdelen van het project kunnen onderscheiden, afhankelijk van de situatie.</a:t>
            </a:r>
            <a:endParaRPr lang="nl-NL" dirty="0"/>
          </a:p>
          <a:p>
            <a:endParaRPr lang="en-US" dirty="0"/>
          </a:p>
          <a:p>
            <a:pPr marL="0" indent="0">
              <a:buNone/>
            </a:pPr>
            <a:r>
              <a:rPr lang="nl-NL" dirty="0"/>
              <a:t>Gebruik de stakeholder analyse uit de vorige stap. Maak een elevator pitch van 60 seconden. Bekijk eerst het filmpje op de volgende slide. Doorloop daarna de volgende stappen:</a:t>
            </a:r>
            <a:endParaRPr lang="en-US" dirty="0"/>
          </a:p>
          <a:p>
            <a:pPr lvl="0"/>
            <a:r>
              <a:rPr lang="nl-NL" dirty="0"/>
              <a:t>Iedereen kiest een stakeholder uit (zorg ervoor dat alle kwadranten uit de stakeholderanalyse vertegenwoordigd zijn).</a:t>
            </a:r>
            <a:endParaRPr lang="en-US" dirty="0"/>
          </a:p>
          <a:p>
            <a:pPr lvl="0"/>
            <a:r>
              <a:rPr lang="nl-NL" dirty="0"/>
              <a:t>Bereid afzonderlijk een elevator pitch voor om deze stakeholder te informeren over jullie dataproject. </a:t>
            </a:r>
            <a:endParaRPr lang="en-US" dirty="0"/>
          </a:p>
          <a:p>
            <a:pPr lvl="0"/>
            <a:r>
              <a:rPr lang="nl-NL" dirty="0"/>
              <a:t>Iedereen voert zijn/haar pitch na elkaar uit. Iemand anders speelt de stakeholder. Doe dit wanneer mogelijk daadwerkelijk in een lift.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81" y="464996"/>
            <a:ext cx="1861997" cy="17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1E3F-55C9-4117-BDD0-B8027B34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Introductie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2F08-9A4B-4B27-9355-90E651520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48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Vandaag doen jullie een sessie met het instrument </a:t>
            </a:r>
            <a:br>
              <a:rPr lang="nl-NL" dirty="0"/>
            </a:br>
            <a:r>
              <a:rPr lang="nl-NL" dirty="0"/>
              <a:t>Data Team Start.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Jullie zullen aan de hand van opdrachten reflecteren op jullie samenwerking als dataprojectteam, hierover afspraken maken en een aantal inhoudelijke analyses uitvoeren.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Jullie voeren zes opdrachten uit, bestaande uit een inhoudelijk en een reflectie component.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Veel plezier!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90" y="-3429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B1D4-5421-4819-B4E2-3FA28D26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Uitleg</a:t>
            </a:r>
            <a:r>
              <a:rPr lang="en-US" dirty="0">
                <a:solidFill>
                  <a:srgbClr val="0070C0"/>
                </a:solidFill>
              </a:rPr>
              <a:t> elevator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95B31-9451-44DD-98C2-8E4481C1A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https://www.youtube.com/watch?v=5HkNnN5iQIc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000" y="69111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00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87A0-461C-4381-AB2C-A2148104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Reflectie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E1188B-5AA3-954C-8FF6-2B62B8769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D95EDC-2255-5F48-B2B9-171221F5A50D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endParaRPr lang="nl-NL"/>
          </a:p>
          <a:p>
            <a:r>
              <a:rPr lang="nl-NL"/>
              <a:t>Ging de opdracht goed?</a:t>
            </a:r>
          </a:p>
          <a:p>
            <a:r>
              <a:rPr lang="nl-NL"/>
              <a:t>Wat zou beter kunnen?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/>
          </a:p>
          <a:p>
            <a:pPr marL="0" indent="0">
              <a:buFont typeface="Arial" panose="020B0604020202020204" pitchFamily="34" charset="0"/>
              <a:buNone/>
            </a:pPr>
            <a:r>
              <a:rPr lang="nl-NL"/>
              <a:t>De schrijver legt de belangrijkste inzichten en gemaakte afspraken vast. 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07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437D-3319-425B-964B-7D22FDD5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Stap</a:t>
            </a:r>
            <a:r>
              <a:rPr lang="en-US" dirty="0">
                <a:solidFill>
                  <a:srgbClr val="00B0F0"/>
                </a:solidFill>
              </a:rPr>
              <a:t> 5: </a:t>
            </a:r>
            <a:r>
              <a:rPr lang="en-US" b="1" dirty="0" err="1">
                <a:solidFill>
                  <a:srgbClr val="00B0F0"/>
                </a:solidFill>
              </a:rPr>
              <a:t>Alarmbellen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5ACE-E8F2-4522-A84A-5ED127F8B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i="1" dirty="0"/>
              <a:t>Duur: 15 minuten risicoanalyse, 5 minuten reflectie.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Voer een risicoanalyse uit voor jullie project. Doe dit als volgt:</a:t>
            </a:r>
            <a:endParaRPr lang="en-US" dirty="0"/>
          </a:p>
          <a:p>
            <a:pPr lvl="0"/>
            <a:r>
              <a:rPr lang="nl-NL" dirty="0"/>
              <a:t>Identificeer gezamenlijk de belangrijkste risico’s voor jullie dataproject. </a:t>
            </a:r>
          </a:p>
          <a:p>
            <a:pPr lvl="0"/>
            <a:r>
              <a:rPr lang="nl-NL" dirty="0"/>
              <a:t>Neem het risicoanalyse format van de PowerPoint over op een flipover. Vul deze in door na te gaan:</a:t>
            </a:r>
            <a:endParaRPr lang="en-US" dirty="0"/>
          </a:p>
          <a:p>
            <a:pPr lvl="1"/>
            <a:r>
              <a:rPr lang="nl-NL" dirty="0"/>
              <a:t>Hoe groot de kans is dat deze gebeurtenis zal plaatsvinden. </a:t>
            </a:r>
            <a:r>
              <a:rPr lang="nl-NL" b="1" dirty="0"/>
              <a:t>(klein-middel-groot)</a:t>
            </a:r>
          </a:p>
          <a:p>
            <a:pPr lvl="1"/>
            <a:r>
              <a:rPr lang="nl-NL" dirty="0"/>
              <a:t>Wat de impact van deze gebeurtenis zal zijn. </a:t>
            </a:r>
            <a:r>
              <a:rPr lang="nl-NL" b="1" dirty="0"/>
              <a:t>(laag-middel-hoog)</a:t>
            </a:r>
            <a:endParaRPr lang="en-US" b="1" dirty="0"/>
          </a:p>
          <a:p>
            <a:pPr lvl="1"/>
            <a:r>
              <a:rPr lang="nl-NL" dirty="0"/>
              <a:t>Welke maatregelen jullie zouden kunnen treffen om deze gebeurtenis te voorkomen.</a:t>
            </a:r>
            <a:endParaRPr lang="en-US" dirty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54" y="365125"/>
            <a:ext cx="1932436" cy="18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8BAB-C660-4344-A55D-13A3A64A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Format </a:t>
            </a:r>
            <a:r>
              <a:rPr lang="en-US" dirty="0" err="1">
                <a:solidFill>
                  <a:srgbClr val="00B0F0"/>
                </a:solidFill>
              </a:rPr>
              <a:t>risicoanalyse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389C0A-8E07-4BA2-8128-A7533D9B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72743"/>
              </p:ext>
            </p:extLst>
          </p:nvPr>
        </p:nvGraphicFramePr>
        <p:xfrm>
          <a:off x="1049966" y="2440129"/>
          <a:ext cx="7752906" cy="31260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29898">
                  <a:extLst>
                    <a:ext uri="{9D8B030D-6E8A-4147-A177-3AD203B41FA5}">
                      <a16:colId xmlns:a16="http://schemas.microsoft.com/office/drawing/2014/main" val="2511129434"/>
                    </a:ext>
                  </a:extLst>
                </a:gridCol>
                <a:gridCol w="2009361">
                  <a:extLst>
                    <a:ext uri="{9D8B030D-6E8A-4147-A177-3AD203B41FA5}">
                      <a16:colId xmlns:a16="http://schemas.microsoft.com/office/drawing/2014/main" val="2153261274"/>
                    </a:ext>
                  </a:extLst>
                </a:gridCol>
                <a:gridCol w="2009363">
                  <a:extLst>
                    <a:ext uri="{9D8B030D-6E8A-4147-A177-3AD203B41FA5}">
                      <a16:colId xmlns:a16="http://schemas.microsoft.com/office/drawing/2014/main" val="4175193167"/>
                    </a:ext>
                  </a:extLst>
                </a:gridCol>
                <a:gridCol w="1704284">
                  <a:extLst>
                    <a:ext uri="{9D8B030D-6E8A-4147-A177-3AD203B41FA5}">
                      <a16:colId xmlns:a16="http://schemas.microsoft.com/office/drawing/2014/main" val="3902609917"/>
                    </a:ext>
                  </a:extLst>
                </a:gridCol>
              </a:tblGrid>
              <a:tr h="6258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Risico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Kans 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Impact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Maatregel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613705"/>
                  </a:ext>
                </a:extLst>
              </a:tr>
              <a:tr h="500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975224"/>
                  </a:ext>
                </a:extLst>
              </a:tr>
              <a:tr h="500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48608"/>
                  </a:ext>
                </a:extLst>
              </a:tr>
              <a:tr h="500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828257"/>
                  </a:ext>
                </a:extLst>
              </a:tr>
              <a:tr h="500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8024"/>
                  </a:ext>
                </a:extLst>
              </a:tr>
              <a:tr h="500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en-US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136850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0645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92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8BAB-C660-4344-A55D-13A3A64A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Alarm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C3F5CB-B2C8-434C-B929-C1CECBAB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58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Hebben jullie hier al aan deze risico’s gedacht:</a:t>
            </a:r>
            <a:endParaRPr lang="en-US" dirty="0"/>
          </a:p>
          <a:p>
            <a:pPr lvl="0"/>
            <a:r>
              <a:rPr lang="nl-NL" dirty="0"/>
              <a:t>Jullie systeem wordt gehackt. </a:t>
            </a:r>
            <a:endParaRPr lang="en-US" dirty="0"/>
          </a:p>
          <a:p>
            <a:pPr lvl="0"/>
            <a:r>
              <a:rPr lang="nl-NL" dirty="0"/>
              <a:t>Er vindt een data lek van privacy gevoelige informatie plaats.</a:t>
            </a:r>
            <a:endParaRPr lang="en-US" dirty="0"/>
          </a:p>
          <a:p>
            <a:pPr lvl="0"/>
            <a:r>
              <a:rPr lang="nl-NL" dirty="0"/>
              <a:t>Jullie analyse blijkt niet te kloppen.</a:t>
            </a:r>
          </a:p>
          <a:p>
            <a:pPr lvl="0"/>
            <a:r>
              <a:rPr lang="nl-NL" dirty="0"/>
              <a:t>De data blijken van onvoldoende kwaliteit te zijn.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1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Reflectie</a:t>
            </a:r>
            <a:r>
              <a:rPr lang="nl-NL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EC2950-FD4E-F54C-BB0B-5739ED7B8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Ging de opdracht goed?</a:t>
            </a:r>
          </a:p>
          <a:p>
            <a:r>
              <a:rPr lang="nl-NL" dirty="0"/>
              <a:t>Wat zou beter kunnen?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schrijver legt de belangrijkste inzichten en gemaakte afspraken vast.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10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05DB-C7D7-4956-BC6B-356E4785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Reflectie</a:t>
            </a:r>
            <a:r>
              <a:rPr lang="en-US" dirty="0">
                <a:solidFill>
                  <a:srgbClr val="00B0F0"/>
                </a:solidFill>
              </a:rPr>
              <a:t> (</a:t>
            </a:r>
            <a:r>
              <a:rPr lang="en-US" dirty="0" err="1">
                <a:solidFill>
                  <a:srgbClr val="00B0F0"/>
                </a:solidFill>
              </a:rPr>
              <a:t>bij</a:t>
            </a:r>
            <a:r>
              <a:rPr lang="en-US" dirty="0">
                <a:solidFill>
                  <a:srgbClr val="00B0F0"/>
                </a:solidFill>
              </a:rPr>
              <a:t> minder </a:t>
            </a:r>
            <a:r>
              <a:rPr lang="en-US" dirty="0" err="1">
                <a:solidFill>
                  <a:srgbClr val="00B0F0"/>
                </a:solidFill>
              </a:rPr>
              <a:t>dan</a:t>
            </a:r>
            <a:r>
              <a:rPr lang="en-US" dirty="0">
                <a:solidFill>
                  <a:srgbClr val="00B0F0"/>
                </a:solidFill>
              </a:rPr>
              <a:t>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F5CB-B2C8-434C-B929-C1CECBAB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220839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Hoe kunnen jullie je expertise op het gebied van risico’s van dataprojecten verbeteren?</a:t>
            </a:r>
            <a:endParaRPr lang="en-US" dirty="0"/>
          </a:p>
          <a:p>
            <a:pPr lvl="1"/>
            <a:r>
              <a:rPr lang="nl-NL" dirty="0"/>
              <a:t>Wat hebben jullie nodig om deze verbeteringen te realiseren (vanuit jullie zelf, de organisatie, extern etc.)?</a:t>
            </a:r>
            <a:endParaRPr lang="en-US" dirty="0"/>
          </a:p>
          <a:p>
            <a:pPr lvl="1"/>
            <a:r>
              <a:rPr lang="nl-NL" dirty="0"/>
              <a:t>Wat spreken jullie hierover concreet af?</a:t>
            </a:r>
            <a:endParaRPr lang="en-US" dirty="0"/>
          </a:p>
          <a:p>
            <a:pPr lvl="1"/>
            <a:r>
              <a:rPr lang="nl-NL" dirty="0"/>
              <a:t>Wie is verantwoordelijk voor welke gemaakte afspraken?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/>
              <a:t>De schrijver legt de belangrijkste inzichten en gemaakte afspraken vast.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72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0A5B-5080-4AE8-9B52-FCCB4BC6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Stap</a:t>
            </a:r>
            <a:r>
              <a:rPr lang="en-US" dirty="0">
                <a:solidFill>
                  <a:srgbClr val="FFC000"/>
                </a:solidFill>
              </a:rPr>
              <a:t> 6: </a:t>
            </a:r>
            <a:r>
              <a:rPr lang="en-US" b="1" dirty="0">
                <a:solidFill>
                  <a:srgbClr val="FFC000"/>
                </a:solidFill>
              </a:rPr>
              <a:t>Het </a:t>
            </a:r>
            <a:r>
              <a:rPr lang="en-US" b="1" dirty="0" err="1">
                <a:solidFill>
                  <a:srgbClr val="FFC000"/>
                </a:solidFill>
              </a:rPr>
              <a:t>grote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eindspel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DC75B-4FAD-4376-8FC7-68CAD23D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97" y="1825625"/>
            <a:ext cx="11420922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i="1" dirty="0"/>
              <a:t>Duur: 5 minuten zelfreflectie, 15 minuten gezamenlijke reflectie.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i="1" dirty="0"/>
              <a:t>Doel van de opdracht: Het in kaart brengen van de aanwezige en afwezige competenties binnen het dataprojectteam.</a:t>
            </a:r>
            <a:endParaRPr lang="nl-N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/>
              <a:t>Breng in kaart welke competenties jullie als team in huis hebben en hoe jullie deze – waar nodig – kunnen versterken door de volgende stappen te doorlopen:</a:t>
            </a:r>
            <a:endParaRPr lang="en-US" dirty="0"/>
          </a:p>
          <a:p>
            <a:pPr lvl="0"/>
            <a:r>
              <a:rPr lang="nl-NL" dirty="0"/>
              <a:t>Lees de definities van de competenties verderop in deze handleiding goed door. </a:t>
            </a:r>
            <a:endParaRPr lang="en-US" dirty="0"/>
          </a:p>
          <a:p>
            <a:pPr lvl="0"/>
            <a:r>
              <a:rPr lang="nl-NL" dirty="0"/>
              <a:t>Iedereen vult individueel het schema van de volgende slide in. Voor iedere competentie beoordeel je voor jezelf: ben ik hier goed (groen), voldoende vaardig (oranje) of nog wat zwak (rood) in.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6" y="244262"/>
            <a:ext cx="1456947" cy="24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05E69-0319-4111-B853-209A0205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Reflectie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99665-441D-4FCC-9F31-FA1CCEB9E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Bespreek gezamenlijk per competentie hoe jullie er als groep voorstaan. Scoort iedereen vooral oranje/rood op een competentie, bedenk dan hoe jullie deze competentie binnen jullie team verder kunnen ontwikkelen aan de hand van de volgende reflectievragen:</a:t>
            </a:r>
            <a:endParaRPr lang="en-US" dirty="0"/>
          </a:p>
          <a:p>
            <a:pPr lvl="1"/>
            <a:r>
              <a:rPr lang="nl-NL" dirty="0"/>
              <a:t>Wat zijn de belangrijkste ontwikkelpunten?</a:t>
            </a:r>
            <a:endParaRPr lang="en-US" dirty="0"/>
          </a:p>
          <a:p>
            <a:pPr lvl="1"/>
            <a:r>
              <a:rPr lang="nl-NL" dirty="0"/>
              <a:t>Wat hebben jullie nodig om deze ontwikkeling te realiseren (vanuit jullie zelf, de organisatie, extern etc.)?</a:t>
            </a:r>
            <a:endParaRPr lang="en-US" dirty="0"/>
          </a:p>
          <a:p>
            <a:pPr lvl="1"/>
            <a:r>
              <a:rPr lang="nl-NL" dirty="0"/>
              <a:t>Wat spreken jullie hierover concreet af?</a:t>
            </a:r>
            <a:endParaRPr lang="en-US" dirty="0"/>
          </a:p>
          <a:p>
            <a:pPr lvl="1"/>
            <a:r>
              <a:rPr lang="nl-NL" dirty="0"/>
              <a:t>Wie is verantwoordelijk voor welke gemaakte afspraken?</a:t>
            </a:r>
          </a:p>
          <a:p>
            <a:pPr marL="0" indent="0">
              <a:buNone/>
            </a:pPr>
            <a:r>
              <a:rPr lang="nl-NL" dirty="0"/>
              <a:t>De schrijver legt de belangrijkste inzichten en gemaakte afspraken vast.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36" y="-3907464"/>
            <a:ext cx="7137990" cy="53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17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ED9A-9838-4D3A-94ED-00716DF8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Format </a:t>
            </a:r>
            <a:r>
              <a:rPr lang="en-US" dirty="0" err="1">
                <a:solidFill>
                  <a:srgbClr val="FFC000"/>
                </a:solidFill>
              </a:rPr>
              <a:t>zelf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analyse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competenties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4FA37F-F2D8-4AA9-9249-A4B0BA39E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8304"/>
              </p:ext>
            </p:extLst>
          </p:nvPr>
        </p:nvGraphicFramePr>
        <p:xfrm>
          <a:off x="2298700" y="1737522"/>
          <a:ext cx="7594600" cy="5014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2441085090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4156261697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3717411486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686760540"/>
                    </a:ext>
                  </a:extLst>
                </a:gridCol>
              </a:tblGrid>
              <a:tr h="453437">
                <a:tc gridSpan="4">
                  <a:txBody>
                    <a:bodyPr/>
                    <a:lstStyle/>
                    <a:p>
                      <a:r>
                        <a:rPr lang="en-US" b="1" dirty="0" err="1"/>
                        <a:t>Competentie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729277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r>
                        <a:rPr lang="en-US" dirty="0"/>
                        <a:t>Data </a:t>
                      </a:r>
                      <a:r>
                        <a:rPr lang="en-US" dirty="0" err="1"/>
                        <a:t>geletterdheid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37103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r>
                        <a:rPr lang="en-US" dirty="0" err="1"/>
                        <a:t>Domein</a:t>
                      </a:r>
                      <a:r>
                        <a:rPr lang="en-US" dirty="0"/>
                        <a:t>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26447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r>
                        <a:rPr lang="en-US" dirty="0"/>
                        <a:t>Stakeholders </a:t>
                      </a:r>
                      <a:r>
                        <a:rPr lang="en-US" dirty="0" err="1"/>
                        <a:t>betrekken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47573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r>
                        <a:rPr lang="en-US" dirty="0" err="1"/>
                        <a:t>Politieke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kundigheid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01419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r>
                        <a:rPr lang="en-US" dirty="0" err="1"/>
                        <a:t>Kritisch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denken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handelen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949130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r>
                        <a:rPr lang="en-US" dirty="0"/>
                        <a:t>Data </a:t>
                      </a:r>
                      <a:r>
                        <a:rPr lang="en-US" dirty="0" err="1"/>
                        <a:t>analytische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vaardigheden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507587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r>
                        <a:rPr lang="en-US" dirty="0" err="1"/>
                        <a:t>Innovativiteit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02214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r>
                        <a:rPr lang="en-US" dirty="0" err="1"/>
                        <a:t>Samenwerken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0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11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0C27-910D-4954-B87D-DC73E46E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Benodigdheden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8DE50-CBCE-47EE-93E0-B959D62C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333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Een grote tafel waar iedereen omheen past</a:t>
            </a:r>
          </a:p>
          <a:p>
            <a:pPr lvl="0"/>
            <a:r>
              <a:rPr lang="nl-NL" dirty="0"/>
              <a:t>Flipover + vellen</a:t>
            </a:r>
            <a:endParaRPr lang="en-US" dirty="0"/>
          </a:p>
          <a:p>
            <a:pPr lvl="0"/>
            <a:r>
              <a:rPr lang="nl-NL" dirty="0"/>
              <a:t>Marker</a:t>
            </a:r>
          </a:p>
          <a:p>
            <a:r>
              <a:rPr lang="nl-NL" dirty="0"/>
              <a:t>Een stopwatch (of een ander voorwerp om/manier om de tijd mee bij te houden)</a:t>
            </a:r>
            <a:endParaRPr lang="en-US" dirty="0"/>
          </a:p>
          <a:p>
            <a:pPr lvl="0"/>
            <a:r>
              <a:rPr lang="nl-NL" dirty="0"/>
              <a:t>De grote Data Team Start poster</a:t>
            </a:r>
            <a:endParaRPr lang="en-US" dirty="0"/>
          </a:p>
          <a:p>
            <a:pPr lvl="0"/>
            <a:r>
              <a:rPr lang="en-US" dirty="0"/>
              <a:t>De Data Team Start PowerPoint + beamer</a:t>
            </a:r>
          </a:p>
          <a:p>
            <a:pPr lvl="0"/>
            <a:r>
              <a:rPr lang="nl-NL" dirty="0"/>
              <a:t>Het reflectielogboek format uit deze handleiding overgenomen op de flipover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28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ED9A-9838-4D3A-94ED-00716DF8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Optioneel</a:t>
            </a:r>
            <a:r>
              <a:rPr lang="en-US" dirty="0"/>
              <a:t>: </a:t>
            </a:r>
            <a:r>
              <a:rPr lang="en-US" dirty="0" err="1"/>
              <a:t>rollen</a:t>
            </a:r>
            <a:endParaRPr lang="en-US" dirty="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74CE9E00-6B82-428F-A407-6F28B5148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02227"/>
              </p:ext>
            </p:extLst>
          </p:nvPr>
        </p:nvGraphicFramePr>
        <p:xfrm>
          <a:off x="966456" y="2208249"/>
          <a:ext cx="9429750" cy="40991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24111">
                  <a:extLst>
                    <a:ext uri="{9D8B030D-6E8A-4147-A177-3AD203B41FA5}">
                      <a16:colId xmlns:a16="http://schemas.microsoft.com/office/drawing/2014/main" val="814986713"/>
                    </a:ext>
                  </a:extLst>
                </a:gridCol>
                <a:gridCol w="3328270">
                  <a:extLst>
                    <a:ext uri="{9D8B030D-6E8A-4147-A177-3AD203B41FA5}">
                      <a16:colId xmlns:a16="http://schemas.microsoft.com/office/drawing/2014/main" val="3301108656"/>
                    </a:ext>
                  </a:extLst>
                </a:gridCol>
                <a:gridCol w="2777369">
                  <a:extLst>
                    <a:ext uri="{9D8B030D-6E8A-4147-A177-3AD203B41FA5}">
                      <a16:colId xmlns:a16="http://schemas.microsoft.com/office/drawing/2014/main" val="803316150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Competentie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Bijbehorende rol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Naam teamlid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44707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Domein expertise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De domein expert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2098551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Stakeholders betrekken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De netwerker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838376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Politieke kundigheid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De politieke antenne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525588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Data-analytische vaardigheden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De whizzkid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281387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Innovativiteit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De innovator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22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06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A881-62C2-4B0D-98F6-1E2434EF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Voorbereiding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9385-6072-4EDD-B1B6-DF0FE452D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1048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Leg de poster het midden van de tafel.</a:t>
            </a:r>
            <a:endParaRPr lang="en-US" dirty="0"/>
          </a:p>
          <a:p>
            <a:pPr lvl="0"/>
            <a:r>
              <a:rPr lang="nl-NL" dirty="0"/>
              <a:t>Open de bijbehorende PowerPoint.</a:t>
            </a:r>
            <a:endParaRPr lang="en-US" dirty="0"/>
          </a:p>
          <a:p>
            <a:pPr lvl="0"/>
            <a:r>
              <a:rPr lang="nl-NL" dirty="0"/>
              <a:t>Zet een flipover (met overgenomen logboek) klaar.</a:t>
            </a:r>
            <a:endParaRPr lang="en-US" dirty="0"/>
          </a:p>
          <a:p>
            <a:pPr lvl="0"/>
            <a:r>
              <a:rPr lang="nl-NL" dirty="0"/>
              <a:t>Wijs een schrijver aan in de groep die de gemaakte afspraken vastlegt in het logboek. </a:t>
            </a:r>
            <a:endParaRPr lang="en-US" dirty="0"/>
          </a:p>
          <a:p>
            <a:r>
              <a:rPr lang="nl-NL" dirty="0"/>
              <a:t>Start bij stap 1 en ga vervolgens alle stappen af. 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14" y="818707"/>
            <a:ext cx="9144000" cy="6858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3063875"/>
            <a:ext cx="9144000" cy="6858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38" y="-78138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F386-17CD-4A65-9314-9F8B5229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735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Stap</a:t>
            </a:r>
            <a:r>
              <a:rPr lang="en-US" dirty="0">
                <a:solidFill>
                  <a:schemeClr val="accent2"/>
                </a:solidFill>
              </a:rPr>
              <a:t> 1: </a:t>
            </a:r>
            <a:r>
              <a:rPr lang="en-US" b="1" dirty="0" err="1">
                <a:solidFill>
                  <a:schemeClr val="accent2"/>
                </a:solidFill>
              </a:rPr>
              <a:t>Keuzes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keuzes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keuzes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36492-079A-4F4D-B959-5BC02F9A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826"/>
            <a:ext cx="10515600" cy="4833476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Duur: 10 minuten stellingen bespreken, 10 minuten reflectie.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i="1" dirty="0"/>
              <a:t>Doel van de opdracht: Verwachtingen rondom het belang van data bespreken en datageletterdheid in kaart brengen.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Hieronder volgen vier stellingen/vragen met verschillende antwoordopties. Bij iedere stelling kiest iedereen afzonderlijk voor A, B, of C. Er is geen goed of fout! Vervolgens noemt iedereen plenair om de beurt zijn/haar keuze en licht deze toe. </a:t>
            </a:r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8" y="351642"/>
            <a:ext cx="1997191" cy="182118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884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2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C486-AC69-47E8-9511-224AD473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</a:rPr>
              <a:t>Wat voel je als je visualisaties zoals hieronder ziet? 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28EE-3DC9-4749-A620-56A3A3F1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A) Op mijn gemak, ik maak ze zelf vaak of werk er regelmatig mee.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B) Niet zo veel, het is niet noodzakelijk voor mijn werk.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C) Interesse,  ik zou er nog meer over kunnen leren.</a:t>
            </a:r>
            <a:endParaRPr lang="en-US" dirty="0"/>
          </a:p>
        </p:txBody>
      </p:sp>
      <p:pic>
        <p:nvPicPr>
          <p:cNvPr id="1026" name="Picture 2" descr="Afbeeldingsresultaat voor dashboard">
            <a:extLst>
              <a:ext uri="{FF2B5EF4-FFF2-40B4-BE49-F238E27FC236}">
                <a16:creationId xmlns:a16="http://schemas.microsoft.com/office/drawing/2014/main" id="{7279C856-E12D-4B78-BA2A-D2BAE9119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 b="5341"/>
          <a:stretch/>
        </p:blipFill>
        <p:spPr bwMode="auto">
          <a:xfrm>
            <a:off x="2181225" y="3660959"/>
            <a:ext cx="7572375" cy="30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8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6220-C4C6-42CE-A77A-68EA2993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</a:rPr>
              <a:t>De basisprincipes van data kennen is net zo belangrijk als kunnen lezen en schrijven. 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DEA21-BFC3-4213-9689-0D24B8DD1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A) Helemaal mee eens, het is cruciaal.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B) Het zal nooit zo belangrijk zijn als lezen en schrijven.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C) Het geeft je een voorsprong en het zal alleen maar belangrijker worden.</a:t>
            </a:r>
            <a:endParaRPr lang="en-US" dirty="0"/>
          </a:p>
          <a:p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8617-8CEB-441D-BA9F-15A9754F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</a:rPr>
              <a:t>Hoe belangrijk is het om verhalen te kunnen vertellen rondom data?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E357C-BC25-4FA2-A708-5418C901A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A) Het is een onmisbare vaardigheid.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B) Data alleen is voldoende, verhalen zijn overbodig.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C) Ik denk dat het wel nuttig kan zijn, maar ik weet niet hoe.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6" y="169068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8783-272F-4611-9A09-02809DB0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</a:rPr>
              <a:t>In hoeverre betekent correlatie een causale relatie met data?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B133-C8FE-4F89-8ADA-F52E9B52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A) Deze assumptie mag nooit worden gemaakt.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B) Als je maar genoeg data hebt kan je daar wel vanuit gaan. 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C) Ik weet het verschil tussen deze termen niet (meer) zo goed.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75" y="147447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1495</Words>
  <Application>Microsoft Macintosh PowerPoint</Application>
  <PresentationFormat>Breedbeeld</PresentationFormat>
  <Paragraphs>228</Paragraphs>
  <Slides>30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Univers LT Std 55</vt:lpstr>
      <vt:lpstr>Office Theme</vt:lpstr>
      <vt:lpstr>PowerPoint-presentatie</vt:lpstr>
      <vt:lpstr>Introductie</vt:lpstr>
      <vt:lpstr>Benodigdheden</vt:lpstr>
      <vt:lpstr>Voorbereiding en start</vt:lpstr>
      <vt:lpstr>Stap 1: Keuzes, keuzes, keuzes</vt:lpstr>
      <vt:lpstr>Wat voel je als je visualisaties zoals hieronder ziet?  </vt:lpstr>
      <vt:lpstr>De basisprincipes van data kennen is net zo belangrijk als kunnen lezen en schrijven.  </vt:lpstr>
      <vt:lpstr>Hoe belangrijk is het om verhalen te kunnen vertellen rondom data? </vt:lpstr>
      <vt:lpstr>In hoeverre betekent correlatie een causale relatie met data? </vt:lpstr>
      <vt:lpstr>Reflectie </vt:lpstr>
      <vt:lpstr>Stap 2: De vissengraat</vt:lpstr>
      <vt:lpstr>Stap 2: De vissengraat</vt:lpstr>
      <vt:lpstr>Stap 2: De vissengraat: voorbeeld</vt:lpstr>
      <vt:lpstr>Format probleemanalyse</vt:lpstr>
      <vt:lpstr>Reflectie </vt:lpstr>
      <vt:lpstr>Stap 3: Vingers in de pap</vt:lpstr>
      <vt:lpstr>Format stakeholderanalyse</vt:lpstr>
      <vt:lpstr>Reflectie</vt:lpstr>
      <vt:lpstr>Stap 4: De lift in</vt:lpstr>
      <vt:lpstr>Uitleg elevator pitch</vt:lpstr>
      <vt:lpstr>Reflectie</vt:lpstr>
      <vt:lpstr>Stap 5: Alarmbellen</vt:lpstr>
      <vt:lpstr>Format risicoanalyse</vt:lpstr>
      <vt:lpstr>Alarm</vt:lpstr>
      <vt:lpstr>Reflectie </vt:lpstr>
      <vt:lpstr>Reflectie (bij minder dan 3)</vt:lpstr>
      <vt:lpstr>Stap 6: Het grote eindspel</vt:lpstr>
      <vt:lpstr>Reflectie</vt:lpstr>
      <vt:lpstr>Format zelf analyse competenties</vt:lpstr>
      <vt:lpstr>Optioneel: rollen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Databrigade spel</dc:title>
  <dc:creator>Justien Dingelstad</dc:creator>
  <cp:lastModifiedBy>Ruijfrok, N. (Nina)</cp:lastModifiedBy>
  <cp:revision>32</cp:revision>
  <dcterms:created xsi:type="dcterms:W3CDTF">2019-08-16T08:54:28Z</dcterms:created>
  <dcterms:modified xsi:type="dcterms:W3CDTF">2020-04-07T10:53:50Z</dcterms:modified>
</cp:coreProperties>
</file>