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ivTRTAfhpRo4eEg1INVN3f/cWc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de Graaf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88B388-D789-44A2-A478-0894509CA1E5}">
  <a:tblStyle styleId="{FE88B388-D789-44A2-A478-0894509CA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E1352A-AC6A-4D9B-BF26-CEA4CF124C7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37817C-4A48-4056-8D76-E52121615AA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3" name="Google Shape;23;p36"/>
          <p:cNvSpPr/>
          <p:nvPr/>
        </p:nvSpPr>
        <p:spPr>
          <a:xfrm>
            <a:off x="0" y="1547419"/>
            <a:ext cx="12192000" cy="531058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449360"/>
            <a:ext cx="16879384" cy="24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kNnN5iQI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-262" r="1" b="23888"/>
          <a:stretch/>
        </p:blipFill>
        <p:spPr>
          <a:xfrm>
            <a:off x="-31898" y="-101600"/>
            <a:ext cx="12223898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8672319" y="4629462"/>
            <a:ext cx="393789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b="1" dirty="0"/>
              <a:t>Teamreflectie voor dataprojecten</a:t>
            </a:r>
            <a:endParaRPr b="1"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0482" y="2456121"/>
            <a:ext cx="7787640" cy="22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Calibri"/>
              <a:buNone/>
            </a:pPr>
            <a:r>
              <a:rPr lang="nl-NL" sz="3959">
                <a:solidFill>
                  <a:schemeClr val="accent2"/>
                </a:solidFill>
              </a:rPr>
              <a:t>4. In hoeverre betekent correlatie een causale relatie met data?</a:t>
            </a:r>
            <a:br>
              <a:rPr lang="nl-NL" sz="3959">
                <a:solidFill>
                  <a:schemeClr val="accent2"/>
                </a:solidFill>
              </a:rPr>
            </a:br>
            <a:endParaRPr sz="3959">
              <a:solidFill>
                <a:schemeClr val="accent2"/>
              </a:solidFill>
            </a:endParaRPr>
          </a:p>
        </p:txBody>
      </p:sp>
      <p:sp>
        <p:nvSpPr>
          <p:cNvPr id="162" name="Google Shape;16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A) Deze assumptie mag nooit worden gemaakt.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B) Als je maar genoeg data hebt, kan je daar wel vanuit gaan.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C) Ik weet het verschil tussen deze termen niet (meer) zo goed.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3675" y="147447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nl-NL" dirty="0">
                <a:solidFill>
                  <a:schemeClr val="accent2"/>
                </a:solidFill>
              </a:rPr>
              <a:t>Reflectie op opdracht 1</a:t>
            </a:r>
            <a:endParaRPr dirty="0"/>
          </a:p>
        </p:txBody>
      </p:sp>
      <p:sp>
        <p:nvSpPr>
          <p:cNvPr id="169" name="Google Shape;169;p12"/>
          <p:cNvSpPr txBox="1"/>
          <p:nvPr/>
        </p:nvSpPr>
        <p:spPr>
          <a:xfrm>
            <a:off x="651552" y="15693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ging deze opdracht?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Wat zijn de grootste verschillen en overeenkomsten in jullie gemaakte keuzes?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verbeterpunten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schrijver legt de belangrijkste inzichten en gemaakte afspraken vast.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C000"/>
                </a:solidFill>
              </a:rPr>
              <a:t>Stap 2: </a:t>
            </a:r>
            <a:r>
              <a:rPr lang="nl-NL" b="1" dirty="0">
                <a:solidFill>
                  <a:srgbClr val="FFC000"/>
                </a:solidFill>
              </a:rPr>
              <a:t>Wat hebben we in huis?</a:t>
            </a:r>
            <a:endParaRPr dirty="0"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295797" y="1825625"/>
            <a:ext cx="11420922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i="1"/>
              <a:t>Doel van de opdracht: Het in kaart brengen van de competenties binnen het dataprojectteam.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Lees de definities van de competenties goed door.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Iedereen vult individueel het schema van de volgende slide in. Voor iedere competentie beoordeel je voor jezelf: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ben ik hier goed in (groen);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voldoende vaardig (oranje);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of kan ik mij hier nog in ontwikkelen (rood)?</a:t>
            </a:r>
            <a:endParaRPr/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8245" y="0"/>
            <a:ext cx="1456947" cy="245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nl-NL">
                <a:solidFill>
                  <a:srgbClr val="FFC000"/>
                </a:solidFill>
              </a:rPr>
              <a:t>Format zelfanalyse competenties</a:t>
            </a:r>
            <a:endParaRPr>
              <a:solidFill>
                <a:srgbClr val="FFC000"/>
              </a:solidFill>
            </a:endParaRPr>
          </a:p>
        </p:txBody>
      </p:sp>
      <p:graphicFrame>
        <p:nvGraphicFramePr>
          <p:cNvPr id="182" name="Google Shape;182;p14"/>
          <p:cNvGraphicFramePr/>
          <p:nvPr>
            <p:extLst>
              <p:ext uri="{D42A27DB-BD31-4B8C-83A1-F6EECF244321}">
                <p14:modId xmlns:p14="http://schemas.microsoft.com/office/powerpoint/2010/main" val="2078769710"/>
              </p:ext>
            </p:extLst>
          </p:nvPr>
        </p:nvGraphicFramePr>
        <p:xfrm>
          <a:off x="970014" y="1915353"/>
          <a:ext cx="10251972" cy="4454155"/>
        </p:xfrm>
        <a:graphic>
          <a:graphicData uri="http://schemas.openxmlformats.org/drawingml/2006/table">
            <a:tbl>
              <a:tblPr firstRow="1" bandRow="1">
                <a:noFill/>
                <a:tableStyleId>{8EE1352A-AC6A-4D9B-BF26-CEA4CF124C7C}</a:tableStyleId>
              </a:tblPr>
              <a:tblGrid>
                <a:gridCol w="286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1" u="none" strike="noStrike" cap="none" dirty="0"/>
                        <a:t>Competentie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Hier ben ik </a:t>
                      </a:r>
                      <a:r>
                        <a:rPr lang="nl-NL" sz="1800" b="1"/>
                        <a:t>goed</a:t>
                      </a:r>
                      <a:r>
                        <a:rPr lang="nl-NL" sz="1800"/>
                        <a:t> in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Hierin ben ik </a:t>
                      </a:r>
                      <a:r>
                        <a:rPr lang="nl-NL" sz="1800" b="1"/>
                        <a:t>voldoende vaardig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Dit kan ik </a:t>
                      </a:r>
                      <a:r>
                        <a:rPr lang="nl-NL" sz="1800" b="1"/>
                        <a:t>nog ontwikkelen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Datageletterdheid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Domeinexpertise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dirty="0"/>
                        <a:t>Stakeholders betrekken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Politieke kundigheid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dirty="0"/>
                        <a:t>Kritisch denken en handelen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Data-analytische vaardigheden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Innoverend vermogen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Samenwerken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nl-NL" dirty="0">
                <a:solidFill>
                  <a:srgbClr val="FFC000"/>
                </a:solidFill>
              </a:rPr>
              <a:t>Rollen</a:t>
            </a:r>
            <a:endParaRPr dirty="0"/>
          </a:p>
        </p:txBody>
      </p:sp>
      <p:graphicFrame>
        <p:nvGraphicFramePr>
          <p:cNvPr id="188" name="Google Shape;188;p15"/>
          <p:cNvGraphicFramePr/>
          <p:nvPr/>
        </p:nvGraphicFramePr>
        <p:xfrm>
          <a:off x="522348" y="2208248"/>
          <a:ext cx="11147325" cy="4011000"/>
        </p:xfrm>
        <a:graphic>
          <a:graphicData uri="http://schemas.openxmlformats.org/drawingml/2006/table">
            <a:tbl>
              <a:tblPr firstRow="1" firstCol="1" bandRow="1">
                <a:noFill/>
                <a:tableStyleId>{6237817C-4A48-4056-8D76-E52121615AAD}</a:tableStyleId>
              </a:tblPr>
              <a:tblGrid>
                <a:gridCol w="447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Competentie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Bijbehorende rol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Naam teamlid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Domeinexpertise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De domeinexpert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Stakeholders betrekken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De netwerker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Politieke kundigheid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De politieke antenne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Data-analytische vaardigheden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De data-analist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Innoverend vermogen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De innovator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nl-NL">
                <a:solidFill>
                  <a:srgbClr val="FFC000"/>
                </a:solidFill>
              </a:rPr>
              <a:t>Reflectie op opdracht 2</a:t>
            </a:r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Hoe staan jullie er per competentie voor als groep?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Scoort iedereen vooral oranje/rood op een competentie, bedenk dan</a:t>
            </a:r>
            <a:r>
              <a:rPr lang="en-US" dirty="0"/>
              <a:t>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Wat zijn de belangrijkste ontwikkelpunten?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Wat hebben jullie nodig om deze ontwikkeling te realiseren?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Wat spreken jullie hierover concreet af?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Wie is verantwoordelijk voor welke gemaakte afspraken?</a:t>
            </a:r>
            <a:endParaRPr dirty="0"/>
          </a:p>
          <a:p>
            <a:pPr marL="685800" lvl="1" indent="-76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De schrijver legt de belangrijkste inzichten en gemaakte afspraken vast. 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936" y="-3907464"/>
            <a:ext cx="7137990" cy="535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title"/>
          </p:nvPr>
        </p:nvSpPr>
        <p:spPr>
          <a:xfrm>
            <a:off x="237992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nl-NL">
                <a:solidFill>
                  <a:srgbClr val="7030A0"/>
                </a:solidFill>
              </a:rPr>
              <a:t>Stap 3: </a:t>
            </a:r>
            <a:r>
              <a:rPr lang="nl-NL" b="1">
                <a:solidFill>
                  <a:srgbClr val="7030A0"/>
                </a:solidFill>
              </a:rPr>
              <a:t>De vissengraat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201" name="Google Shape;201;p17"/>
          <p:cNvSpPr txBox="1">
            <a:spLocks noGrp="1"/>
          </p:cNvSpPr>
          <p:nvPr>
            <p:ph type="body" idx="1"/>
          </p:nvPr>
        </p:nvSpPr>
        <p:spPr>
          <a:xfrm>
            <a:off x="317661" y="2224409"/>
            <a:ext cx="114990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 i="1" dirty="0"/>
              <a:t>Doel: De kern van het probleem inzichtelijk maken.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 dirty="0"/>
              <a:t>Voer de vissengraat-probleemanalyse uit (zie volgende slide).</a:t>
            </a:r>
            <a:br>
              <a:rPr lang="nl-NL" sz="2400" dirty="0"/>
            </a:b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 dirty="0"/>
              <a:t>Vragen: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 dirty="0"/>
              <a:t>Wat is het </a:t>
            </a:r>
            <a:r>
              <a:rPr lang="nl-NL" sz="2400" b="1" dirty="0"/>
              <a:t>kernprobleem</a:t>
            </a:r>
            <a:r>
              <a:rPr lang="nl-NL" sz="2400" dirty="0"/>
              <a:t> van jullie data-project?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 dirty="0"/>
              <a:t>Waarom gebeurt dit? Wat zijn alle mogelijke </a:t>
            </a:r>
            <a:r>
              <a:rPr lang="nl-NL" sz="2400" b="1" dirty="0"/>
              <a:t>oorzaken</a:t>
            </a:r>
            <a:r>
              <a:rPr lang="nl-NL" sz="2400" dirty="0"/>
              <a:t>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 dirty="0"/>
              <a:t>Vraag per oorzaak opnieuw: </a:t>
            </a:r>
            <a:r>
              <a:rPr lang="nl-NL" sz="2400" b="1" dirty="0"/>
              <a:t>waarom</a:t>
            </a:r>
            <a:r>
              <a:rPr lang="nl-NL" sz="2400" dirty="0"/>
              <a:t> gebeurt dit?</a:t>
            </a:r>
            <a:endParaRPr sz="2400" dirty="0"/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83" y="365125"/>
            <a:ext cx="2276861" cy="185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284" y="-173831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nl-NL" b="1">
                <a:solidFill>
                  <a:srgbClr val="7030A0"/>
                </a:solidFill>
              </a:rPr>
              <a:t>De vissengraat: voorbeeld</a:t>
            </a:r>
            <a:endParaRPr/>
          </a:p>
        </p:txBody>
      </p:sp>
      <p:pic>
        <p:nvPicPr>
          <p:cNvPr id="209" name="Google Shape;209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16150" y="2318544"/>
            <a:ext cx="7759700" cy="33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nl-NL">
                <a:solidFill>
                  <a:srgbClr val="7030A0"/>
                </a:solidFill>
              </a:rPr>
              <a:t>Format probleemanalyse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511DD38-9257-46C8-A0E7-0DA7D9FF9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750" y="1385741"/>
            <a:ext cx="8832499" cy="62452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nl-NL">
                <a:solidFill>
                  <a:srgbClr val="7030A0"/>
                </a:solidFill>
              </a:rPr>
              <a:t>Reflectie op opdracht 3</a:t>
            </a:r>
            <a:r>
              <a:rPr lang="nl-NL">
                <a:solidFill>
                  <a:schemeClr val="accent2"/>
                </a:solidFill>
              </a:rPr>
              <a:t> 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ging deze opdracht?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Wat vinden jullie van de probleemanalyse?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Kunnen jullie datasets identificeren die belangrijk zullen zijn voor jullie project?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zou beter kunnen?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schrijver legt de belangrijkste inzichten en gemaakte afspraken vast.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C00000"/>
                </a:solidFill>
              </a:rPr>
              <a:t>Voorbereiding en start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24210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Leg de poster in het midden van de tafel.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Neem het reflectielogboek-format (volgende slide) over op een flipover.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Wijs een schrijver aan in de groep die de gemaakte afspraken vastlegt in het logboek.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Klaar om te beginnen!</a:t>
            </a:r>
            <a:r>
              <a:rPr lang="nl-NL" dirty="0"/>
              <a:t> </a:t>
            </a:r>
            <a:endParaRPr dirty="0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3814" y="81870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-306387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8438" y="-78138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nl-NL">
                <a:solidFill>
                  <a:srgbClr val="00B0F0"/>
                </a:solidFill>
              </a:rPr>
              <a:t>Stap 4: </a:t>
            </a:r>
            <a:r>
              <a:rPr lang="nl-NL" b="1">
                <a:solidFill>
                  <a:srgbClr val="00B0F0"/>
                </a:solidFill>
              </a:rPr>
              <a:t>Alarmbellen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i="1"/>
              <a:t>Doel: Potentiële risico’s en hierbij passende preventiemaatregelen in kaart brengen.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7354" y="365125"/>
            <a:ext cx="1932436" cy="18257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21"/>
          <p:cNvGraphicFramePr/>
          <p:nvPr/>
        </p:nvGraphicFramePr>
        <p:xfrm>
          <a:off x="1495134" y="3050905"/>
          <a:ext cx="7752900" cy="3126100"/>
        </p:xfrm>
        <a:graphic>
          <a:graphicData uri="http://schemas.openxmlformats.org/drawingml/2006/table">
            <a:tbl>
              <a:tblPr firstRow="1" firstCol="1" bandRow="1">
                <a:noFill/>
                <a:tableStyleId>{6237817C-4A48-4056-8D76-E52121615AAD}</a:tableStyleId>
              </a:tblPr>
              <a:tblGrid>
                <a:gridCol w="202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Risico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Kans 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Impact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Maatregel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b="1"/>
                        <a:t> </a:t>
                      </a:r>
                      <a:endParaRPr sz="4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nl-NL">
                <a:solidFill>
                  <a:srgbClr val="00B0F0"/>
                </a:solidFill>
              </a:rPr>
              <a:t>Risicoanalyse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Wat zijn de belangrijkste risico’s voor jullie dataproject?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Neem het risicoanalyse-format (zie vorige slide) over. 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Vul deze in door na te gaan: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Hoe groot is de </a:t>
            </a:r>
            <a:r>
              <a:rPr lang="nl-NL" u="sng"/>
              <a:t>kans</a:t>
            </a:r>
            <a:r>
              <a:rPr lang="nl-NL"/>
              <a:t> dat deze gebeurtenis zal plaatsvinden? </a:t>
            </a:r>
            <a:r>
              <a:rPr lang="nl-NL" b="1"/>
              <a:t>(klein-middel-groot)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Wat is de </a:t>
            </a:r>
            <a:r>
              <a:rPr lang="nl-NL" u="sng"/>
              <a:t>impact</a:t>
            </a:r>
            <a:r>
              <a:rPr lang="nl-NL"/>
              <a:t> van deze gebeurtenis?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Welke </a:t>
            </a:r>
            <a:r>
              <a:rPr lang="nl-NL" u="sng"/>
              <a:t>maatregelen</a:t>
            </a:r>
            <a:r>
              <a:rPr lang="nl-NL"/>
              <a:t> zouden jullie kunnen treffen om deze gebeurtenis te voorkomen?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7354" y="365125"/>
            <a:ext cx="1932436" cy="1825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nl-NL">
                <a:solidFill>
                  <a:srgbClr val="00B0F0"/>
                </a:solidFill>
              </a:rPr>
              <a:t>Hadden jullie hieraan gedacht?</a:t>
            </a:r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body" idx="1"/>
          </p:nvPr>
        </p:nvSpPr>
        <p:spPr>
          <a:xfrm>
            <a:off x="955158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b="1"/>
              <a:t>De vier grootste risico’s van dataprojecten: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Jullie systeem wordt gehackt.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Er vindt een datalek van privacygevoelige informatie plaats.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Jullie analyse blijkt niet te kloppen.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De data blijken van onvoldoende kwaliteit te zijn.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nl-NL">
                <a:solidFill>
                  <a:srgbClr val="00B0F0"/>
                </a:solidFill>
              </a:rPr>
              <a:t>Expertise verbeteren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91" name="Google Shape;291;p24"/>
          <p:cNvSpPr txBox="1">
            <a:spLocks noGrp="1"/>
          </p:cNvSpPr>
          <p:nvPr>
            <p:ph type="body" idx="1"/>
          </p:nvPr>
        </p:nvSpPr>
        <p:spPr>
          <a:xfrm>
            <a:off x="753139" y="22083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nl-NL" dirty="0">
                <a:solidFill>
                  <a:srgbClr val="00B0F0"/>
                </a:solidFill>
              </a:rPr>
              <a:t>Minder dan drie van deze risico’s bedacht?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Expertise op het gebied van risico’s van dataprojecten verbeteren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Hoe kunnen jullie je expertise hierin verbeteren?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Wat is nodig om deze verbeteringen te realiseren?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Maak concrete afspraken.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Wie is verantwoordelijk voor welke gemaakte afspraken?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00B0F0"/>
                </a:solidFill>
              </a:rPr>
              <a:t>Reflectie op opdracht 4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Ging de opdracht goed?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Wat vinden jullie van de risicoanalyse?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Wat zou beter kunnen (aansluitend op de vorige slide)?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De schrijver legt de belangrijkste inzichten en gemaakte afspraken vast.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4400"/>
              <a:buFont typeface="Calibri"/>
              <a:buNone/>
            </a:pPr>
            <a:r>
              <a:rPr lang="nl-NL">
                <a:solidFill>
                  <a:srgbClr val="FF3399"/>
                </a:solidFill>
              </a:rPr>
              <a:t>Stap 5: </a:t>
            </a:r>
            <a:r>
              <a:rPr lang="nl-NL" b="1">
                <a:solidFill>
                  <a:srgbClr val="FF3399"/>
                </a:solidFill>
              </a:rPr>
              <a:t>Vingers in de pap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677041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i="1" dirty="0"/>
              <a:t>Doel: De stakeholders en hun rol in het project inzichtelijk maken.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Maak een lijst met alle stakeholders van jullie dataproject.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Vul de stakeholders in het juiste kwadrant van de ‘stakeholdermatrix’ in (volgende slide).</a:t>
            </a:r>
            <a:endParaRPr dirty="0"/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269" y="365125"/>
            <a:ext cx="1906710" cy="1835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4400"/>
              <a:buFont typeface="Calibri"/>
              <a:buNone/>
            </a:pPr>
            <a:r>
              <a:rPr lang="nl-NL">
                <a:solidFill>
                  <a:srgbClr val="FF3399"/>
                </a:solidFill>
              </a:rPr>
              <a:t>Format stakeholderanalyse</a:t>
            </a:r>
            <a:endParaRPr>
              <a:solidFill>
                <a:srgbClr val="FF3399"/>
              </a:solidFill>
            </a:endParaRPr>
          </a:p>
        </p:txBody>
      </p:sp>
      <p:grpSp>
        <p:nvGrpSpPr>
          <p:cNvPr id="310" name="Google Shape;310;p27"/>
          <p:cNvGrpSpPr/>
          <p:nvPr/>
        </p:nvGrpSpPr>
        <p:grpSpPr>
          <a:xfrm>
            <a:off x="1881988" y="1737486"/>
            <a:ext cx="5286634" cy="4136628"/>
            <a:chOff x="2124327" y="616778"/>
            <a:chExt cx="5938474" cy="5621474"/>
          </a:xfrm>
        </p:grpSpPr>
        <p:grpSp>
          <p:nvGrpSpPr>
            <p:cNvPr id="311" name="Google Shape;311;p27"/>
            <p:cNvGrpSpPr/>
            <p:nvPr/>
          </p:nvGrpSpPr>
          <p:grpSpPr>
            <a:xfrm>
              <a:off x="2124327" y="711951"/>
              <a:ext cx="5474054" cy="3987391"/>
              <a:chOff x="0" y="0"/>
              <a:chExt cx="5474054" cy="3987391"/>
            </a:xfrm>
          </p:grpSpPr>
          <p:sp>
            <p:nvSpPr>
              <p:cNvPr id="312" name="Google Shape;312;p27"/>
              <p:cNvSpPr/>
              <p:nvPr/>
            </p:nvSpPr>
            <p:spPr>
              <a:xfrm>
                <a:off x="0" y="0"/>
                <a:ext cx="3987391" cy="3987391"/>
              </a:xfrm>
              <a:prstGeom prst="quadArrow">
                <a:avLst>
                  <a:gd name="adj1" fmla="val 2000"/>
                  <a:gd name="adj2" fmla="val 4000"/>
                  <a:gd name="adj3" fmla="val 500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>
                <a:off x="1883397" y="259180"/>
                <a:ext cx="1594956" cy="159495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7"/>
              <p:cNvSpPr txBox="1"/>
              <p:nvPr/>
            </p:nvSpPr>
            <p:spPr>
              <a:xfrm>
                <a:off x="1882311" y="337039"/>
                <a:ext cx="1638724" cy="1439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150" tIns="57150" rIns="5715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dirty="0" err="1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Beïnvloeder</a:t>
                </a:r>
                <a:endParaRPr sz="15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525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i="1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    </a:ext>
                    </a:extLst>
                  </a:rPr>
                  <a:t>Tevreden </a:t>
                </a:r>
                <a:r>
                  <a:rPr lang="nl-NL" sz="1500" i="1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houden</a:t>
                </a:r>
                <a:endParaRPr sz="1500" i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3757471" y="259180"/>
                <a:ext cx="1594956" cy="159495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 txBox="1"/>
              <p:nvPr/>
            </p:nvSpPr>
            <p:spPr>
              <a:xfrm>
                <a:off x="3753669" y="337039"/>
                <a:ext cx="1638724" cy="1439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150" tIns="57150" rIns="5715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Sleutelfiguur</a:t>
                </a:r>
                <a:endParaRPr sz="15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525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i="1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Actief betrekken</a:t>
                </a:r>
                <a:endParaRPr sz="1500" i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1883397" y="2133254"/>
                <a:ext cx="1594956" cy="159495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 txBox="1"/>
              <p:nvPr/>
            </p:nvSpPr>
            <p:spPr>
              <a:xfrm>
                <a:off x="1961256" y="2211113"/>
                <a:ext cx="1439238" cy="1439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150" tIns="57150" rIns="5715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Toeschouwer</a:t>
                </a:r>
                <a:endParaRPr sz="15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525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i="1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Monitoren</a:t>
                </a:r>
                <a:endParaRPr sz="1500" i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7"/>
              <p:cNvSpPr/>
              <p:nvPr/>
            </p:nvSpPr>
            <p:spPr>
              <a:xfrm>
                <a:off x="3757471" y="2133254"/>
                <a:ext cx="1594956" cy="159495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7"/>
              <p:cNvSpPr txBox="1"/>
              <p:nvPr/>
            </p:nvSpPr>
            <p:spPr>
              <a:xfrm>
                <a:off x="3677840" y="2197165"/>
                <a:ext cx="1796214" cy="1439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150" tIns="57150" rIns="5715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Geïnteresseerde</a:t>
                </a:r>
                <a:endParaRPr sz="15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525"/>
                  </a:spcBef>
                  <a:spcAft>
                    <a:spcPts val="0"/>
                  </a:spcAft>
                  <a:buClr>
                    <a:schemeClr val="lt1"/>
                  </a:buClr>
                  <a:buSzPts val="1500"/>
                  <a:buFont typeface="Calibri"/>
                  <a:buNone/>
                </a:pPr>
                <a:r>
                  <a:rPr lang="nl-NL" sz="1500" i="1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Informeren</a:t>
                </a:r>
                <a:endParaRPr sz="1500" i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1" name="Google Shape;321;p27"/>
            <p:cNvSpPr txBox="1"/>
            <p:nvPr/>
          </p:nvSpPr>
          <p:spPr>
            <a:xfrm>
              <a:off x="4476346" y="5736404"/>
              <a:ext cx="3053355" cy="50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Belang voor stakeholder</a:t>
              </a:r>
              <a:endParaRPr dirty="0"/>
            </a:p>
          </p:txBody>
        </p:sp>
        <p:sp>
          <p:nvSpPr>
            <p:cNvPr id="322" name="Google Shape;322;p27"/>
            <p:cNvSpPr txBox="1"/>
            <p:nvPr/>
          </p:nvSpPr>
          <p:spPr>
            <a:xfrm rot="-5400000">
              <a:off x="2654331" y="1136609"/>
              <a:ext cx="989782" cy="304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Groot</a:t>
              </a:r>
              <a:endParaRPr/>
            </a:p>
          </p:txBody>
        </p:sp>
        <p:sp>
          <p:nvSpPr>
            <p:cNvPr id="323" name="Google Shape;323;p27"/>
            <p:cNvSpPr txBox="1"/>
            <p:nvPr/>
          </p:nvSpPr>
          <p:spPr>
            <a:xfrm>
              <a:off x="7133962" y="5081546"/>
              <a:ext cx="928839" cy="501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Hoog</a:t>
              </a:r>
              <a:endParaRPr dirty="0"/>
            </a:p>
          </p:txBody>
        </p:sp>
        <p:sp>
          <p:nvSpPr>
            <p:cNvPr id="324" name="Google Shape;324;p27"/>
            <p:cNvSpPr txBox="1"/>
            <p:nvPr/>
          </p:nvSpPr>
          <p:spPr>
            <a:xfrm rot="16200000">
              <a:off x="2732056" y="4379557"/>
              <a:ext cx="989782" cy="304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Klein</a:t>
              </a:r>
              <a:endParaRPr dirty="0"/>
            </a:p>
          </p:txBody>
        </p:sp>
        <p:sp>
          <p:nvSpPr>
            <p:cNvPr id="325" name="Google Shape;325;p27"/>
            <p:cNvSpPr txBox="1"/>
            <p:nvPr/>
          </p:nvSpPr>
          <p:spPr>
            <a:xfrm>
              <a:off x="3708948" y="5026942"/>
              <a:ext cx="818147" cy="501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Laag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7"/>
            <p:cNvSpPr txBox="1"/>
            <p:nvPr/>
          </p:nvSpPr>
          <p:spPr>
            <a:xfrm rot="16200000">
              <a:off x="685863" y="2392928"/>
              <a:ext cx="3967124" cy="414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Invloed van stakeholder</a:t>
              </a:r>
              <a:endParaRPr dirty="0"/>
            </a:p>
          </p:txBody>
        </p:sp>
      </p:grpSp>
      <p:cxnSp>
        <p:nvCxnSpPr>
          <p:cNvPr id="327" name="Google Shape;327;p27"/>
          <p:cNvCxnSpPr>
            <a:cxnSpLocks/>
          </p:cNvCxnSpPr>
          <p:nvPr/>
        </p:nvCxnSpPr>
        <p:spPr>
          <a:xfrm>
            <a:off x="3347634" y="2009262"/>
            <a:ext cx="0" cy="2732426"/>
          </a:xfrm>
          <a:prstGeom prst="straightConnector1">
            <a:avLst/>
          </a:prstGeom>
          <a:noFill/>
          <a:ln w="76200" cap="flat" cmpd="sng">
            <a:solidFill>
              <a:srgbClr val="FF3399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28" name="Google Shape;328;p27"/>
          <p:cNvCxnSpPr>
            <a:cxnSpLocks/>
          </p:cNvCxnSpPr>
          <p:nvPr/>
        </p:nvCxnSpPr>
        <p:spPr>
          <a:xfrm flipH="1">
            <a:off x="3557687" y="4828863"/>
            <a:ext cx="3266849" cy="1160"/>
          </a:xfrm>
          <a:prstGeom prst="straightConnector1">
            <a:avLst/>
          </a:prstGeom>
          <a:noFill/>
          <a:ln w="76200" cap="flat" cmpd="sng">
            <a:solidFill>
              <a:srgbClr val="FF3399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29" name="Google Shape;329;p27"/>
          <p:cNvSpPr txBox="1"/>
          <p:nvPr/>
        </p:nvSpPr>
        <p:spPr>
          <a:xfrm>
            <a:off x="7013365" y="2232223"/>
            <a:ext cx="517863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Sleutelfiguur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financiële/organisatorische draagkracht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Beïnvloeder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(politieke) draagkracht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Geïnteresseerde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gerelateerde kundigheid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Toeschouwer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betrokken in interne/externe partij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FF3399"/>
                </a:solidFill>
              </a:rPr>
              <a:t>Reflectie op opdracht 5</a:t>
            </a:r>
            <a:endParaRPr dirty="0"/>
          </a:p>
        </p:txBody>
      </p:sp>
      <p:sp>
        <p:nvSpPr>
          <p:cNvPr id="335" name="Google Shape;3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Ging de opdracht goed?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Wat vinden jullie van de stakeholderanalyse?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Wat zou beter kunnen in het betrekken van de stakeholders?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De schrijver legt de belangrijkste inzichten en gemaakte afspraken vast.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36" name="Google Shape;3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339" y="-136349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8"/>
          <p:cNvSpPr txBox="1"/>
          <p:nvPr/>
        </p:nvSpPr>
        <p:spPr>
          <a:xfrm>
            <a:off x="1447799" y="19573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nl-NL">
                <a:solidFill>
                  <a:srgbClr val="0070C0"/>
                </a:solidFill>
              </a:rPr>
              <a:t>Stap 6: </a:t>
            </a:r>
            <a:r>
              <a:rPr lang="nl-NL" b="1">
                <a:solidFill>
                  <a:srgbClr val="0070C0"/>
                </a:solidFill>
              </a:rPr>
              <a:t>De lift in</a:t>
            </a:r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NL" sz="2200" i="1"/>
              <a:t>Doel: De belangrijkste onderdelen van het project kunnen onderscheiden.</a:t>
            </a:r>
            <a:endParaRPr sz="22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We maken een </a:t>
            </a:r>
            <a:r>
              <a:rPr lang="nl-NL" i="1"/>
              <a:t>elevator pitch </a:t>
            </a:r>
            <a:r>
              <a:rPr lang="nl-NL"/>
              <a:t>van 60 seconden.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Kijk eerst dit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filmpje</a:t>
            </a:r>
            <a:r>
              <a:rPr lang="nl-NL"/>
              <a:t>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4" name="Google Shape;34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6965" y="193729"/>
            <a:ext cx="1861997" cy="171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nl-NL">
                <a:solidFill>
                  <a:srgbClr val="0070C0"/>
                </a:solidFill>
              </a:rPr>
              <a:t>Uitvoering </a:t>
            </a:r>
            <a:r>
              <a:rPr lang="nl-NL" i="1">
                <a:solidFill>
                  <a:srgbClr val="0070C0"/>
                </a:solidFill>
              </a:rPr>
              <a:t>elevator pitch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350" name="Google Shape;35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Doorloop de volgende stappen: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Kies een stakeholder uit.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Bereid afzonderlijk een pitch voor om deze stakeholder te informeren over jullie dataproject.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Iedereen voert zijn/haar pitch na elkaar uit. Iemand anders speelt de stakeholder. </a:t>
            </a:r>
            <a:endParaRPr/>
          </a:p>
        </p:txBody>
      </p:sp>
      <p:pic>
        <p:nvPicPr>
          <p:cNvPr id="351" name="Google Shape;35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6965" y="193729"/>
            <a:ext cx="1861997" cy="171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>
                <a:solidFill>
                  <a:srgbClr val="C00000"/>
                </a:solidFill>
              </a:rPr>
              <a:t>Format reflectielogboek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3814" y="81870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-306387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8438" y="-781382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3"/>
          <p:cNvGraphicFramePr/>
          <p:nvPr>
            <p:extLst>
              <p:ext uri="{D42A27DB-BD31-4B8C-83A1-F6EECF244321}">
                <p14:modId xmlns:p14="http://schemas.microsoft.com/office/powerpoint/2010/main" val="46684950"/>
              </p:ext>
            </p:extLst>
          </p:nvPr>
        </p:nvGraphicFramePr>
        <p:xfrm>
          <a:off x="1060141" y="2363572"/>
          <a:ext cx="8138850" cy="2577025"/>
        </p:xfrm>
        <a:graphic>
          <a:graphicData uri="http://schemas.openxmlformats.org/drawingml/2006/table">
            <a:tbl>
              <a:tblPr>
                <a:noFill/>
                <a:tableStyleId>{FE88B388-D789-44A2-A478-0894509CA1E5}</a:tableStyleId>
              </a:tblPr>
              <a:tblGrid>
                <a:gridCol w="16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Opdracht nummer</a:t>
                      </a:r>
                      <a:endParaRPr sz="1200" u="none" strike="noStrike" cap="none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Verbeterpunten/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Ontwikkelpunten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Wat is de actie?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Wie gaat dit doen?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Wanneer moet het klaar zijn?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3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4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5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6</a:t>
                      </a:r>
                      <a:endParaRPr sz="1200" u="none" strike="noStrike" cap="none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1" u="none" strike="noStrike" cap="none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 </a:t>
                      </a:r>
                      <a:endParaRPr sz="1200" u="none" strike="noStrike" cap="none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nl-NL">
                <a:solidFill>
                  <a:srgbClr val="0070C0"/>
                </a:solidFill>
              </a:rPr>
              <a:t>Reflectie op opdracht 6</a:t>
            </a:r>
            <a:endParaRPr/>
          </a:p>
        </p:txBody>
      </p:sp>
      <p:pic>
        <p:nvPicPr>
          <p:cNvPr id="357" name="Google Shape;35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1"/>
          <p:cNvSpPr txBox="1"/>
          <p:nvPr/>
        </p:nvSpPr>
        <p:spPr>
          <a:xfrm>
            <a:off x="725906" y="20558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Ging de opdracht goed?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Wat waren sterke en zwakke punten van de </a:t>
            </a:r>
            <a:r>
              <a:rPr lang="nl-NL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pitches</a:t>
            </a: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Zouden jullie deze </a:t>
            </a:r>
            <a:r>
              <a:rPr lang="nl-NL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pitches</a:t>
            </a: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daadwerkelijk kunnen uitvoeren?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zou beter kunnen?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schrijver legt de belangrijkste inzichten en gemaakte afspraken vast.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b="1" dirty="0">
                <a:solidFill>
                  <a:schemeClr val="accent2"/>
                </a:solidFill>
              </a:rPr>
              <a:t>Zes opdrachten afgerond...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64" name="Google Shape;36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i="1" dirty="0"/>
              <a:t>... </a:t>
            </a:r>
            <a:r>
              <a:rPr lang="nl-NL" dirty="0"/>
              <a:t>hoe ging het?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Sterke en zwakke punten van Data Team Start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Belangrijkste inzichten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Hoe nu verder?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Vastgelegde afspraken doornemen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>
                <a:solidFill>
                  <a:schemeClr val="accent2"/>
                </a:solidFill>
              </a:rPr>
              <a:t>Einde sessie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70" name="Google Shape;370;p33"/>
          <p:cNvSpPr txBox="1">
            <a:spLocks noGrp="1"/>
          </p:cNvSpPr>
          <p:nvPr>
            <p:ph type="body" idx="1"/>
          </p:nvPr>
        </p:nvSpPr>
        <p:spPr>
          <a:xfrm>
            <a:off x="838200" y="21224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nl-NL" sz="3600" dirty="0"/>
              <a:t> Vragen?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nl-NL" sz="3600" dirty="0"/>
              <a:t>Bedankt voor jullie deelname aan </a:t>
            </a:r>
            <a:r>
              <a:rPr lang="nl-NL" sz="3600" b="1" dirty="0">
                <a:solidFill>
                  <a:schemeClr val="accent2"/>
                </a:solidFill>
              </a:rPr>
              <a:t>Data Team Start!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 </a:t>
            </a:r>
            <a:endParaRPr dirty="0"/>
          </a:p>
        </p:txBody>
      </p:sp>
      <p:pic>
        <p:nvPicPr>
          <p:cNvPr id="371" name="Google Shape;37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0190" y="-3429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nl-NL" dirty="0">
                <a:solidFill>
                  <a:schemeClr val="accent2"/>
                </a:solidFill>
              </a:rPr>
              <a:t>Welkom…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21224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nl-NL" sz="3600" dirty="0"/>
              <a:t>... bij deze sessie met </a:t>
            </a:r>
            <a:r>
              <a:rPr lang="nl-NL" sz="3600" b="1" dirty="0">
                <a:solidFill>
                  <a:schemeClr val="accent2"/>
                </a:solidFill>
              </a:rPr>
              <a:t>Data Team Start!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l-NL" sz="3200" dirty="0"/>
              <a:t>Reflectie op samenwerking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l-NL" sz="3200" dirty="0"/>
              <a:t>Inhoudelijke analyses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l-NL" sz="3200" dirty="0"/>
              <a:t>Afspraken maken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 </a:t>
            </a:r>
            <a:endParaRPr dirty="0"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0190" y="-3429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>
                <a:solidFill>
                  <a:schemeClr val="accent2"/>
                </a:solidFill>
              </a:rPr>
              <a:t>Wat houdt het in?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8200" y="21224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nl-NL" b="1" dirty="0"/>
              <a:t>Zes opdrachten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Reflectie op dataprojectteam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Stellingen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Competenties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Inhoudelijke analyses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Probleemanalyse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Risicoanalyse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dirty="0"/>
              <a:t>Stakeholderanalyse</a:t>
            </a:r>
          </a:p>
          <a:p>
            <a:pPr marL="685800" lvl="1" indent="-228600">
              <a:buSzPts val="2400"/>
            </a:pPr>
            <a:r>
              <a:rPr lang="nl-NL" dirty="0"/>
              <a:t>Probleemanalyse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0190" y="-3429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264573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nl-NL">
                <a:solidFill>
                  <a:schemeClr val="accent2"/>
                </a:solidFill>
              </a:rPr>
              <a:t>Stap 1: </a:t>
            </a:r>
            <a:r>
              <a:rPr lang="nl-NL" b="1">
                <a:solidFill>
                  <a:schemeClr val="accent2"/>
                </a:solidFill>
              </a:rPr>
              <a:t>Keuzes, keuzes, keuzes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838200" y="2172826"/>
            <a:ext cx="10515600" cy="48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i="1" dirty="0"/>
              <a:t>Doel: Verwachtingen rondom data bespreken en datageletterdheid in kaart brengen.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Vier stellingen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Individueel beantwoorden (er is geen goed of fout)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Samen nabespreken</a:t>
            </a:r>
            <a:endParaRPr dirty="0"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948" y="351642"/>
            <a:ext cx="1997191" cy="182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57884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Calibri"/>
              <a:buNone/>
            </a:pPr>
            <a:r>
              <a:rPr lang="nl-NL" sz="3959" dirty="0">
                <a:solidFill>
                  <a:schemeClr val="accent2"/>
                </a:solidFill>
              </a:rPr>
              <a:t>1. Wat voel je als je visualisaties zoals hieronder ziet? </a:t>
            </a:r>
            <a:br>
              <a:rPr lang="nl-NL" sz="3959" dirty="0">
                <a:solidFill>
                  <a:schemeClr val="accent2"/>
                </a:solidFill>
              </a:rPr>
            </a:br>
            <a:endParaRPr sz="3959" dirty="0">
              <a:solidFill>
                <a:schemeClr val="accent2"/>
              </a:solidFill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nl-NL" dirty="0"/>
              <a:t>A) Ik voel me op mijn gemak, ik maak ze zelf vaak of werk er regelmatig mee.</a:t>
            </a:r>
          </a:p>
          <a:p>
            <a:pPr marL="114300" indent="0">
              <a:buNone/>
            </a:pPr>
            <a:r>
              <a:rPr lang="nl-NL" dirty="0"/>
              <a:t>B) Niet zo veel, het is niet noodzakelijk voor mijn werk.</a:t>
            </a:r>
          </a:p>
          <a:p>
            <a:pPr marL="114300" indent="0">
              <a:buNone/>
            </a:pPr>
            <a:r>
              <a:rPr lang="nl-NL" dirty="0"/>
              <a:t>C) Interesse, ik zou er nog meer over kunnen leren. </a:t>
            </a:r>
          </a:p>
        </p:txBody>
      </p:sp>
      <p:pic>
        <p:nvPicPr>
          <p:cNvPr id="142" name="Google Shape;142;p8" descr="Afbeeldingsresultaat voor dashboard"/>
          <p:cNvPicPr preferRelativeResize="0"/>
          <p:nvPr/>
        </p:nvPicPr>
        <p:blipFill rotWithShape="1">
          <a:blip r:embed="rId3">
            <a:alphaModFix/>
          </a:blip>
          <a:srcRect t="14252" b="5341"/>
          <a:stretch/>
        </p:blipFill>
        <p:spPr>
          <a:xfrm>
            <a:off x="2181225" y="3660959"/>
            <a:ext cx="7572375" cy="30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Calibri"/>
              <a:buNone/>
            </a:pPr>
            <a:r>
              <a:rPr lang="nl-NL" sz="3959">
                <a:solidFill>
                  <a:schemeClr val="accent2"/>
                </a:solidFill>
              </a:rPr>
              <a:t>2. De basisprincipes van data kennen is net zo belangrijk als kunnen lezen en schrijven. </a:t>
            </a:r>
            <a:br>
              <a:rPr lang="nl-NL" sz="3959">
                <a:solidFill>
                  <a:schemeClr val="accent2"/>
                </a:solidFill>
              </a:rPr>
            </a:br>
            <a:endParaRPr sz="3959">
              <a:solidFill>
                <a:schemeClr val="accent2"/>
              </a:solidFill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A) Helemaal mee eens, het is cruciaal.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B) Het zal nooit zo belangrijk zijn als lezen en schrijven.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C) Het geeft je een voorsprong en het zal alleen maar belangrijker worden.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512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Calibri"/>
              <a:buNone/>
            </a:pPr>
            <a:r>
              <a:rPr lang="nl-NL" sz="3959" dirty="0">
                <a:solidFill>
                  <a:schemeClr val="accent2"/>
                </a:solidFill>
              </a:rPr>
              <a:t>3. Hoe belangrijk is het om verhalen te kunnen vertellen rondom data?</a:t>
            </a:r>
            <a:br>
              <a:rPr lang="nl-NL" sz="3959" dirty="0">
                <a:solidFill>
                  <a:schemeClr val="accent2"/>
                </a:solidFill>
              </a:rPr>
            </a:br>
            <a:endParaRPr sz="3959" dirty="0">
              <a:solidFill>
                <a:schemeClr val="accent2"/>
              </a:solidFill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838200" y="2282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A) Het is een onmisbare vaardigheid.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B) Data alleen zijn voldoende, verhalen zijn overbodig.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C) Ik denk dat het wel nuttig kan zijn, maar ik weet niet hoe.</a:t>
            </a:r>
            <a:endParaRPr dirty="0"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834" y="132918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1264</Words>
  <Application>Microsoft Office PowerPoint</Application>
  <PresentationFormat>Breedbeeld</PresentationFormat>
  <Paragraphs>289</Paragraphs>
  <Slides>32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PowerPoint-presentatie</vt:lpstr>
      <vt:lpstr>Voorbereiding en start</vt:lpstr>
      <vt:lpstr>Format reflectielogboek</vt:lpstr>
      <vt:lpstr>Welkom…</vt:lpstr>
      <vt:lpstr>Wat houdt het in?</vt:lpstr>
      <vt:lpstr>Stap 1: Keuzes, keuzes, keuzes</vt:lpstr>
      <vt:lpstr>1. Wat voel je als je visualisaties zoals hieronder ziet?  </vt:lpstr>
      <vt:lpstr>2. De basisprincipes van data kennen is net zo belangrijk als kunnen lezen en schrijven.  </vt:lpstr>
      <vt:lpstr>3. Hoe belangrijk is het om verhalen te kunnen vertellen rondom data? </vt:lpstr>
      <vt:lpstr>4. In hoeverre betekent correlatie een causale relatie met data? </vt:lpstr>
      <vt:lpstr>Reflectie op opdracht 1</vt:lpstr>
      <vt:lpstr>Stap 2: Wat hebben we in huis?</vt:lpstr>
      <vt:lpstr>Format zelfanalyse competenties</vt:lpstr>
      <vt:lpstr>Rollen</vt:lpstr>
      <vt:lpstr>Reflectie op opdracht 2</vt:lpstr>
      <vt:lpstr>Stap 3: De vissengraat</vt:lpstr>
      <vt:lpstr>De vissengraat: voorbeeld</vt:lpstr>
      <vt:lpstr>Format probleemanalyse</vt:lpstr>
      <vt:lpstr>Reflectie op opdracht 3 </vt:lpstr>
      <vt:lpstr>Stap 4: Alarmbellen</vt:lpstr>
      <vt:lpstr>Risicoanalyse</vt:lpstr>
      <vt:lpstr>Hadden jullie hieraan gedacht?</vt:lpstr>
      <vt:lpstr>Expertise verbeteren</vt:lpstr>
      <vt:lpstr>Reflectie op opdracht 4 </vt:lpstr>
      <vt:lpstr>Stap 5: Vingers in de pap</vt:lpstr>
      <vt:lpstr>Format stakeholderanalyse</vt:lpstr>
      <vt:lpstr>Reflectie op opdracht 5</vt:lpstr>
      <vt:lpstr>Stap 6: De lift in</vt:lpstr>
      <vt:lpstr>Uitvoering elevator pitch</vt:lpstr>
      <vt:lpstr>Reflectie op opdracht 6</vt:lpstr>
      <vt:lpstr>Zes opdrachten afgerond...</vt:lpstr>
      <vt:lpstr>Einde sessie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Justien Dingelstad</dc:creator>
  <cp:lastModifiedBy>Graaf, L. de (Lisa)</cp:lastModifiedBy>
  <cp:revision>27</cp:revision>
  <dcterms:created xsi:type="dcterms:W3CDTF">2019-08-16T08:54:28Z</dcterms:created>
  <dcterms:modified xsi:type="dcterms:W3CDTF">2020-11-03T15:11:00Z</dcterms:modified>
</cp:coreProperties>
</file>